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459" r:id="rId5"/>
    <p:sldId id="500" r:id="rId6"/>
    <p:sldId id="501" r:id="rId7"/>
    <p:sldId id="509" r:id="rId8"/>
    <p:sldId id="512" r:id="rId9"/>
    <p:sldId id="503" r:id="rId10"/>
    <p:sldId id="508" r:id="rId11"/>
    <p:sldId id="476" r:id="rId1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63165" autoAdjust="0"/>
  </p:normalViewPr>
  <p:slideViewPr>
    <p:cSldViewPr snapToGrid="0" snapToObjects="1">
      <p:cViewPr varScale="1">
        <p:scale>
          <a:sx n="54" d="100"/>
          <a:sy n="54" d="100"/>
        </p:scale>
        <p:origin x="1724" y="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5B76D-1324-43DD-A33C-5617EEC291E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CDA1CC9-4E56-4745-A746-9B1424BC758F}">
      <dgm:prSet phldrT="[Text]"/>
      <dgm:spPr/>
      <dgm:t>
        <a:bodyPr/>
        <a:lstStyle/>
        <a:p>
          <a:r>
            <a:rPr lang="en-US" dirty="0"/>
            <a:t>Operations</a:t>
          </a:r>
        </a:p>
      </dgm:t>
    </dgm:pt>
    <dgm:pt modelId="{94E7B31C-60B7-4893-BF70-AAF68A7DB058}" type="parTrans" cxnId="{F88E3C44-61A5-41A4-BAC0-629C3C293B00}">
      <dgm:prSet/>
      <dgm:spPr/>
      <dgm:t>
        <a:bodyPr/>
        <a:lstStyle/>
        <a:p>
          <a:endParaRPr lang="en-US"/>
        </a:p>
      </dgm:t>
    </dgm:pt>
    <dgm:pt modelId="{779ED6B3-B70B-4556-8E74-C84F46103083}" type="sibTrans" cxnId="{F88E3C44-61A5-41A4-BAC0-629C3C293B00}">
      <dgm:prSet/>
      <dgm:spPr/>
      <dgm:t>
        <a:bodyPr/>
        <a:lstStyle/>
        <a:p>
          <a:endParaRPr lang="en-US"/>
        </a:p>
      </dgm:t>
    </dgm:pt>
    <dgm:pt modelId="{CCB7E42C-B90E-4624-BF2A-9BF89DE31628}">
      <dgm:prSet phldrT="[Text]"/>
      <dgm:spPr/>
      <dgm:t>
        <a:bodyPr/>
        <a:lstStyle/>
        <a:p>
          <a:r>
            <a:rPr lang="en-US" dirty="0"/>
            <a:t>Focused on the “how” of the business’s operations </a:t>
          </a:r>
        </a:p>
      </dgm:t>
    </dgm:pt>
    <dgm:pt modelId="{21F48039-9B63-4FA3-A1F3-5971E5A65936}" type="parTrans" cxnId="{DAEB9E31-45CF-43FE-B4FA-4A74BC746609}">
      <dgm:prSet/>
      <dgm:spPr/>
      <dgm:t>
        <a:bodyPr/>
        <a:lstStyle/>
        <a:p>
          <a:endParaRPr lang="en-US"/>
        </a:p>
      </dgm:t>
    </dgm:pt>
    <dgm:pt modelId="{C7531AD6-D4E0-4FFE-9F46-4309C9D8C9F5}" type="sibTrans" cxnId="{DAEB9E31-45CF-43FE-B4FA-4A74BC746609}">
      <dgm:prSet/>
      <dgm:spPr/>
      <dgm:t>
        <a:bodyPr/>
        <a:lstStyle/>
        <a:p>
          <a:endParaRPr lang="en-US"/>
        </a:p>
      </dgm:t>
    </dgm:pt>
    <dgm:pt modelId="{701A681B-DC6C-43E7-AC0B-D1A3321ED26C}">
      <dgm:prSet phldrT="[Text]"/>
      <dgm:spPr/>
      <dgm:t>
        <a:bodyPr/>
        <a:lstStyle/>
        <a:p>
          <a:r>
            <a:rPr lang="en-US" dirty="0"/>
            <a:t>It is imperative that the objectives created are well conceived and well defined</a:t>
          </a:r>
        </a:p>
      </dgm:t>
    </dgm:pt>
    <dgm:pt modelId="{5A69C535-5809-4EC2-89C3-CCA6A3BAC5BC}" type="parTrans" cxnId="{3CCC2616-3F58-4A9F-9543-38A07573C22D}">
      <dgm:prSet/>
      <dgm:spPr/>
      <dgm:t>
        <a:bodyPr/>
        <a:lstStyle/>
        <a:p>
          <a:endParaRPr lang="en-US"/>
        </a:p>
      </dgm:t>
    </dgm:pt>
    <dgm:pt modelId="{D4050BCF-A1E9-40AC-B4B7-AC03B0CFC25C}" type="sibTrans" cxnId="{3CCC2616-3F58-4A9F-9543-38A07573C22D}">
      <dgm:prSet/>
      <dgm:spPr/>
      <dgm:t>
        <a:bodyPr/>
        <a:lstStyle/>
        <a:p>
          <a:endParaRPr lang="en-US"/>
        </a:p>
      </dgm:t>
    </dgm:pt>
    <dgm:pt modelId="{AE28614A-625B-4C6A-B598-B5DA8CBDFD32}">
      <dgm:prSet phldrT="[Text]"/>
      <dgm:spPr/>
      <dgm:t>
        <a:bodyPr/>
        <a:lstStyle/>
        <a:p>
          <a:r>
            <a:rPr lang="en-US" dirty="0"/>
            <a:t>Reporting</a:t>
          </a:r>
        </a:p>
      </dgm:t>
    </dgm:pt>
    <dgm:pt modelId="{F33523FF-2F35-41D2-A1F2-EA65A2F0991D}" type="parTrans" cxnId="{899D302E-7BF9-4D6A-92BB-3064D3C02E57}">
      <dgm:prSet/>
      <dgm:spPr/>
      <dgm:t>
        <a:bodyPr/>
        <a:lstStyle/>
        <a:p>
          <a:endParaRPr lang="en-US"/>
        </a:p>
      </dgm:t>
    </dgm:pt>
    <dgm:pt modelId="{8CCB693E-3351-4A36-8056-9F89122F8248}" type="sibTrans" cxnId="{899D302E-7BF9-4D6A-92BB-3064D3C02E57}">
      <dgm:prSet/>
      <dgm:spPr/>
      <dgm:t>
        <a:bodyPr/>
        <a:lstStyle/>
        <a:p>
          <a:endParaRPr lang="en-US"/>
        </a:p>
      </dgm:t>
    </dgm:pt>
    <dgm:pt modelId="{45A13657-96C2-4FA4-ACE8-167688483D9A}">
      <dgm:prSet phldrT="[Text]"/>
      <dgm:spPr/>
      <dgm:t>
        <a:bodyPr/>
        <a:lstStyle/>
        <a:p>
          <a:r>
            <a:rPr lang="en-US" dirty="0"/>
            <a:t>Pertains to internal and external as well as financial and non-financial information</a:t>
          </a:r>
        </a:p>
      </dgm:t>
    </dgm:pt>
    <dgm:pt modelId="{B2C7C544-7D33-408D-91DC-761BC1437B28}" type="parTrans" cxnId="{0942AE75-4BFF-45A6-93C4-30196069F620}">
      <dgm:prSet/>
      <dgm:spPr/>
      <dgm:t>
        <a:bodyPr/>
        <a:lstStyle/>
        <a:p>
          <a:endParaRPr lang="en-US"/>
        </a:p>
      </dgm:t>
    </dgm:pt>
    <dgm:pt modelId="{A191DA77-0042-4182-A666-58B0B3E52E79}" type="sibTrans" cxnId="{0942AE75-4BFF-45A6-93C4-30196069F620}">
      <dgm:prSet/>
      <dgm:spPr/>
      <dgm:t>
        <a:bodyPr/>
        <a:lstStyle/>
        <a:p>
          <a:endParaRPr lang="en-US"/>
        </a:p>
      </dgm:t>
    </dgm:pt>
    <dgm:pt modelId="{EF19FF72-0C7E-4548-A1DD-E4FB8934DB1C}">
      <dgm:prSet phldrT="[Text]"/>
      <dgm:spPr/>
      <dgm:t>
        <a:bodyPr/>
        <a:lstStyle/>
        <a:p>
          <a:r>
            <a:rPr lang="en-US" dirty="0"/>
            <a:t>Information reported should be timely, reliable, and accurate</a:t>
          </a:r>
        </a:p>
      </dgm:t>
    </dgm:pt>
    <dgm:pt modelId="{B3CB8080-6DA3-478B-ACF9-AC52379485DD}" type="parTrans" cxnId="{9A11F779-714A-4A8B-B16A-5B424856FA56}">
      <dgm:prSet/>
      <dgm:spPr/>
      <dgm:t>
        <a:bodyPr/>
        <a:lstStyle/>
        <a:p>
          <a:endParaRPr lang="en-US"/>
        </a:p>
      </dgm:t>
    </dgm:pt>
    <dgm:pt modelId="{A89C7E14-BE2E-49E5-95F2-C9E2EA86514B}" type="sibTrans" cxnId="{9A11F779-714A-4A8B-B16A-5B424856FA56}">
      <dgm:prSet/>
      <dgm:spPr/>
      <dgm:t>
        <a:bodyPr/>
        <a:lstStyle/>
        <a:p>
          <a:endParaRPr lang="en-US"/>
        </a:p>
      </dgm:t>
    </dgm:pt>
    <dgm:pt modelId="{33D3DBA6-6922-4CC7-88CD-89943757DA65}">
      <dgm:prSet phldrT="[Text]"/>
      <dgm:spPr/>
      <dgm:t>
        <a:bodyPr/>
        <a:lstStyle/>
        <a:p>
          <a:r>
            <a:rPr lang="en-US" dirty="0"/>
            <a:t>Compliance</a:t>
          </a:r>
        </a:p>
      </dgm:t>
    </dgm:pt>
    <dgm:pt modelId="{6B23DF09-DC3A-464F-A63E-32455D77BDD0}" type="parTrans" cxnId="{5E9D5EF2-F7F7-41F1-93EC-501B2DEF3BCD}">
      <dgm:prSet/>
      <dgm:spPr/>
      <dgm:t>
        <a:bodyPr/>
        <a:lstStyle/>
        <a:p>
          <a:endParaRPr lang="en-US"/>
        </a:p>
      </dgm:t>
    </dgm:pt>
    <dgm:pt modelId="{8DF69CEF-FCC7-4F16-B1AA-1C2FA72C0119}" type="sibTrans" cxnId="{5E9D5EF2-F7F7-41F1-93EC-501B2DEF3BCD}">
      <dgm:prSet/>
      <dgm:spPr/>
      <dgm:t>
        <a:bodyPr/>
        <a:lstStyle/>
        <a:p>
          <a:endParaRPr lang="en-US"/>
        </a:p>
      </dgm:t>
    </dgm:pt>
    <dgm:pt modelId="{6CF40A1C-2715-44D8-884B-1F60CFA79151}">
      <dgm:prSet phldrT="[Text]"/>
      <dgm:spPr/>
      <dgm:t>
        <a:bodyPr/>
        <a:lstStyle/>
        <a:p>
          <a:r>
            <a:rPr lang="en-US" dirty="0"/>
            <a:t>Higher education is one of the most regulated industries</a:t>
          </a:r>
        </a:p>
      </dgm:t>
    </dgm:pt>
    <dgm:pt modelId="{9F8A5A41-75FD-49DC-909D-EBB0F9C6EB89}" type="parTrans" cxnId="{2F9D808B-E74C-4CE4-8B9F-654DC6B32891}">
      <dgm:prSet/>
      <dgm:spPr/>
      <dgm:t>
        <a:bodyPr/>
        <a:lstStyle/>
        <a:p>
          <a:endParaRPr lang="en-US"/>
        </a:p>
      </dgm:t>
    </dgm:pt>
    <dgm:pt modelId="{A40C2067-2A04-4ECA-8D69-C8281B0800EC}" type="sibTrans" cxnId="{2F9D808B-E74C-4CE4-8B9F-654DC6B32891}">
      <dgm:prSet/>
      <dgm:spPr/>
      <dgm:t>
        <a:bodyPr/>
        <a:lstStyle/>
        <a:p>
          <a:endParaRPr lang="en-US"/>
        </a:p>
      </dgm:t>
    </dgm:pt>
    <dgm:pt modelId="{8FB9FA02-1E8F-4183-9659-089A22E2481D}">
      <dgm:prSet phldrT="[Text]"/>
      <dgm:spPr/>
      <dgm:t>
        <a:bodyPr/>
        <a:lstStyle/>
        <a:p>
          <a:r>
            <a:rPr lang="en-US" dirty="0"/>
            <a:t>Awareness of what laws and regulations apply is extremely important</a:t>
          </a:r>
        </a:p>
      </dgm:t>
    </dgm:pt>
    <dgm:pt modelId="{97B51FA9-6CE1-40AC-ACF0-480B13C0FEED}" type="parTrans" cxnId="{C6C61433-6627-4404-B14B-587378F3B5A8}">
      <dgm:prSet/>
      <dgm:spPr/>
      <dgm:t>
        <a:bodyPr/>
        <a:lstStyle/>
        <a:p>
          <a:endParaRPr lang="en-US"/>
        </a:p>
      </dgm:t>
    </dgm:pt>
    <dgm:pt modelId="{B10ADE31-8823-4A08-B1AE-D831D84C7456}" type="sibTrans" cxnId="{C6C61433-6627-4404-B14B-587378F3B5A8}">
      <dgm:prSet/>
      <dgm:spPr/>
      <dgm:t>
        <a:bodyPr/>
        <a:lstStyle/>
        <a:p>
          <a:endParaRPr lang="en-US"/>
        </a:p>
      </dgm:t>
    </dgm:pt>
    <dgm:pt modelId="{195BE5DE-13E4-4917-BEA8-302E4BCDC26D}" type="pres">
      <dgm:prSet presAssocID="{B305B76D-1324-43DD-A33C-5617EEC291E1}" presName="Name0" presStyleCnt="0">
        <dgm:presLayoutVars>
          <dgm:dir/>
          <dgm:animLvl val="lvl"/>
          <dgm:resizeHandles val="exact"/>
        </dgm:presLayoutVars>
      </dgm:prSet>
      <dgm:spPr/>
    </dgm:pt>
    <dgm:pt modelId="{BDD5DF23-6216-4F80-BED7-F69D4F750D7C}" type="pres">
      <dgm:prSet presAssocID="{3CDA1CC9-4E56-4745-A746-9B1424BC758F}" presName="linNode" presStyleCnt="0"/>
      <dgm:spPr/>
    </dgm:pt>
    <dgm:pt modelId="{845C09C7-EA1A-45A1-AE4E-3D866F3057A3}" type="pres">
      <dgm:prSet presAssocID="{3CDA1CC9-4E56-4745-A746-9B1424BC758F}" presName="parentText" presStyleLbl="node1" presStyleIdx="0" presStyleCnt="3">
        <dgm:presLayoutVars>
          <dgm:chMax val="1"/>
          <dgm:bulletEnabled val="1"/>
        </dgm:presLayoutVars>
      </dgm:prSet>
      <dgm:spPr/>
    </dgm:pt>
    <dgm:pt modelId="{D10D991F-9C26-4CFA-AEBC-DC2C81D35AC3}" type="pres">
      <dgm:prSet presAssocID="{3CDA1CC9-4E56-4745-A746-9B1424BC758F}" presName="descendantText" presStyleLbl="alignAccFollowNode1" presStyleIdx="0" presStyleCnt="3">
        <dgm:presLayoutVars>
          <dgm:bulletEnabled val="1"/>
        </dgm:presLayoutVars>
      </dgm:prSet>
      <dgm:spPr/>
    </dgm:pt>
    <dgm:pt modelId="{AE9662A0-A839-4549-995E-448BDF055029}" type="pres">
      <dgm:prSet presAssocID="{779ED6B3-B70B-4556-8E74-C84F46103083}" presName="sp" presStyleCnt="0"/>
      <dgm:spPr/>
    </dgm:pt>
    <dgm:pt modelId="{28C9FB92-9455-4A3B-9B1E-F62AEC6A8F63}" type="pres">
      <dgm:prSet presAssocID="{AE28614A-625B-4C6A-B598-B5DA8CBDFD32}" presName="linNode" presStyleCnt="0"/>
      <dgm:spPr/>
    </dgm:pt>
    <dgm:pt modelId="{470CF5B6-D1F2-458C-8314-03396B6803FF}" type="pres">
      <dgm:prSet presAssocID="{AE28614A-625B-4C6A-B598-B5DA8CBDFD32}" presName="parentText" presStyleLbl="node1" presStyleIdx="1" presStyleCnt="3">
        <dgm:presLayoutVars>
          <dgm:chMax val="1"/>
          <dgm:bulletEnabled val="1"/>
        </dgm:presLayoutVars>
      </dgm:prSet>
      <dgm:spPr/>
    </dgm:pt>
    <dgm:pt modelId="{1AE684A0-6EC0-420A-ADC8-8A7CBF4B9C46}" type="pres">
      <dgm:prSet presAssocID="{AE28614A-625B-4C6A-B598-B5DA8CBDFD32}" presName="descendantText" presStyleLbl="alignAccFollowNode1" presStyleIdx="1" presStyleCnt="3" custLinFactNeighborX="0" custLinFactNeighborY="-844">
        <dgm:presLayoutVars>
          <dgm:bulletEnabled val="1"/>
        </dgm:presLayoutVars>
      </dgm:prSet>
      <dgm:spPr/>
    </dgm:pt>
    <dgm:pt modelId="{682A1B30-171F-4AEF-981E-BBD6158F37F8}" type="pres">
      <dgm:prSet presAssocID="{8CCB693E-3351-4A36-8056-9F89122F8248}" presName="sp" presStyleCnt="0"/>
      <dgm:spPr/>
    </dgm:pt>
    <dgm:pt modelId="{2F4AC7CC-7172-46AA-9340-4C6F956D1E79}" type="pres">
      <dgm:prSet presAssocID="{33D3DBA6-6922-4CC7-88CD-89943757DA65}" presName="linNode" presStyleCnt="0"/>
      <dgm:spPr/>
    </dgm:pt>
    <dgm:pt modelId="{E8505A97-0021-4A75-B3E5-2212C3DA8272}" type="pres">
      <dgm:prSet presAssocID="{33D3DBA6-6922-4CC7-88CD-89943757DA65}" presName="parentText" presStyleLbl="node1" presStyleIdx="2" presStyleCnt="3">
        <dgm:presLayoutVars>
          <dgm:chMax val="1"/>
          <dgm:bulletEnabled val="1"/>
        </dgm:presLayoutVars>
      </dgm:prSet>
      <dgm:spPr/>
    </dgm:pt>
    <dgm:pt modelId="{A79026E5-F5C2-47E3-9540-C8034AA3F99F}" type="pres">
      <dgm:prSet presAssocID="{33D3DBA6-6922-4CC7-88CD-89943757DA65}" presName="descendantText" presStyleLbl="alignAccFollowNode1" presStyleIdx="2" presStyleCnt="3">
        <dgm:presLayoutVars>
          <dgm:bulletEnabled val="1"/>
        </dgm:presLayoutVars>
      </dgm:prSet>
      <dgm:spPr/>
    </dgm:pt>
  </dgm:ptLst>
  <dgm:cxnLst>
    <dgm:cxn modelId="{7E6A930B-CA76-4E3F-99AD-11CAA11666E2}" type="presOf" srcId="{45A13657-96C2-4FA4-ACE8-167688483D9A}" destId="{1AE684A0-6EC0-420A-ADC8-8A7CBF4B9C46}" srcOrd="0" destOrd="0" presId="urn:microsoft.com/office/officeart/2005/8/layout/vList5"/>
    <dgm:cxn modelId="{3CCC2616-3F58-4A9F-9543-38A07573C22D}" srcId="{3CDA1CC9-4E56-4745-A746-9B1424BC758F}" destId="{701A681B-DC6C-43E7-AC0B-D1A3321ED26C}" srcOrd="1" destOrd="0" parTransId="{5A69C535-5809-4EC2-89C3-CCA6A3BAC5BC}" sibTransId="{D4050BCF-A1E9-40AC-B4B7-AC03B0CFC25C}"/>
    <dgm:cxn modelId="{899D302E-7BF9-4D6A-92BB-3064D3C02E57}" srcId="{B305B76D-1324-43DD-A33C-5617EEC291E1}" destId="{AE28614A-625B-4C6A-B598-B5DA8CBDFD32}" srcOrd="1" destOrd="0" parTransId="{F33523FF-2F35-41D2-A1F2-EA65A2F0991D}" sibTransId="{8CCB693E-3351-4A36-8056-9F89122F8248}"/>
    <dgm:cxn modelId="{DAEB9E31-45CF-43FE-B4FA-4A74BC746609}" srcId="{3CDA1CC9-4E56-4745-A746-9B1424BC758F}" destId="{CCB7E42C-B90E-4624-BF2A-9BF89DE31628}" srcOrd="0" destOrd="0" parTransId="{21F48039-9B63-4FA3-A1F3-5971E5A65936}" sibTransId="{C7531AD6-D4E0-4FFE-9F46-4309C9D8C9F5}"/>
    <dgm:cxn modelId="{C6C61433-6627-4404-B14B-587378F3B5A8}" srcId="{33D3DBA6-6922-4CC7-88CD-89943757DA65}" destId="{8FB9FA02-1E8F-4183-9659-089A22E2481D}" srcOrd="1" destOrd="0" parTransId="{97B51FA9-6CE1-40AC-ACF0-480B13C0FEED}" sibTransId="{B10ADE31-8823-4A08-B1AE-D831D84C7456}"/>
    <dgm:cxn modelId="{38035742-91F4-4238-99AB-3EFF5D0C2EE7}" type="presOf" srcId="{701A681B-DC6C-43E7-AC0B-D1A3321ED26C}" destId="{D10D991F-9C26-4CFA-AEBC-DC2C81D35AC3}" srcOrd="0" destOrd="1" presId="urn:microsoft.com/office/officeart/2005/8/layout/vList5"/>
    <dgm:cxn modelId="{F88E3C44-61A5-41A4-BAC0-629C3C293B00}" srcId="{B305B76D-1324-43DD-A33C-5617EEC291E1}" destId="{3CDA1CC9-4E56-4745-A746-9B1424BC758F}" srcOrd="0" destOrd="0" parTransId="{94E7B31C-60B7-4893-BF70-AAF68A7DB058}" sibTransId="{779ED6B3-B70B-4556-8E74-C84F46103083}"/>
    <dgm:cxn modelId="{0942AE75-4BFF-45A6-93C4-30196069F620}" srcId="{AE28614A-625B-4C6A-B598-B5DA8CBDFD32}" destId="{45A13657-96C2-4FA4-ACE8-167688483D9A}" srcOrd="0" destOrd="0" parTransId="{B2C7C544-7D33-408D-91DC-761BC1437B28}" sibTransId="{A191DA77-0042-4182-A666-58B0B3E52E79}"/>
    <dgm:cxn modelId="{9A11F779-714A-4A8B-B16A-5B424856FA56}" srcId="{AE28614A-625B-4C6A-B598-B5DA8CBDFD32}" destId="{EF19FF72-0C7E-4548-A1DD-E4FB8934DB1C}" srcOrd="1" destOrd="0" parTransId="{B3CB8080-6DA3-478B-ACF9-AC52379485DD}" sibTransId="{A89C7E14-BE2E-49E5-95F2-C9E2EA86514B}"/>
    <dgm:cxn modelId="{02B5AF7D-9D16-4F2B-AA47-9D47EFF1B020}" type="presOf" srcId="{AE28614A-625B-4C6A-B598-B5DA8CBDFD32}" destId="{470CF5B6-D1F2-458C-8314-03396B6803FF}" srcOrd="0" destOrd="0" presId="urn:microsoft.com/office/officeart/2005/8/layout/vList5"/>
    <dgm:cxn modelId="{45C22681-4E9D-4EE2-98C0-397003A2F498}" type="presOf" srcId="{3CDA1CC9-4E56-4745-A746-9B1424BC758F}" destId="{845C09C7-EA1A-45A1-AE4E-3D866F3057A3}" srcOrd="0" destOrd="0" presId="urn:microsoft.com/office/officeart/2005/8/layout/vList5"/>
    <dgm:cxn modelId="{0BD79B88-B90B-4DB5-8A37-2A6552E41C10}" type="presOf" srcId="{EF19FF72-0C7E-4548-A1DD-E4FB8934DB1C}" destId="{1AE684A0-6EC0-420A-ADC8-8A7CBF4B9C46}" srcOrd="0" destOrd="1" presId="urn:microsoft.com/office/officeart/2005/8/layout/vList5"/>
    <dgm:cxn modelId="{2F9D808B-E74C-4CE4-8B9F-654DC6B32891}" srcId="{33D3DBA6-6922-4CC7-88CD-89943757DA65}" destId="{6CF40A1C-2715-44D8-884B-1F60CFA79151}" srcOrd="0" destOrd="0" parTransId="{9F8A5A41-75FD-49DC-909D-EBB0F9C6EB89}" sibTransId="{A40C2067-2A04-4ECA-8D69-C8281B0800EC}"/>
    <dgm:cxn modelId="{0C945DA2-E8E3-47C5-B443-4965816028D7}" type="presOf" srcId="{CCB7E42C-B90E-4624-BF2A-9BF89DE31628}" destId="{D10D991F-9C26-4CFA-AEBC-DC2C81D35AC3}" srcOrd="0" destOrd="0" presId="urn:microsoft.com/office/officeart/2005/8/layout/vList5"/>
    <dgm:cxn modelId="{3C38CDC0-7B40-4676-B3A3-99B42BEC2424}" type="presOf" srcId="{33D3DBA6-6922-4CC7-88CD-89943757DA65}" destId="{E8505A97-0021-4A75-B3E5-2212C3DA8272}" srcOrd="0" destOrd="0" presId="urn:microsoft.com/office/officeart/2005/8/layout/vList5"/>
    <dgm:cxn modelId="{B066C7C6-69E5-4BD1-89C5-5C4F526C9D12}" type="presOf" srcId="{8FB9FA02-1E8F-4183-9659-089A22E2481D}" destId="{A79026E5-F5C2-47E3-9540-C8034AA3F99F}" srcOrd="0" destOrd="1" presId="urn:microsoft.com/office/officeart/2005/8/layout/vList5"/>
    <dgm:cxn modelId="{9B57B5D7-E5E6-4995-91E5-2EF648648EAD}" type="presOf" srcId="{6CF40A1C-2715-44D8-884B-1F60CFA79151}" destId="{A79026E5-F5C2-47E3-9540-C8034AA3F99F}" srcOrd="0" destOrd="0" presId="urn:microsoft.com/office/officeart/2005/8/layout/vList5"/>
    <dgm:cxn modelId="{5E9D5EF2-F7F7-41F1-93EC-501B2DEF3BCD}" srcId="{B305B76D-1324-43DD-A33C-5617EEC291E1}" destId="{33D3DBA6-6922-4CC7-88CD-89943757DA65}" srcOrd="2" destOrd="0" parTransId="{6B23DF09-DC3A-464F-A63E-32455D77BDD0}" sibTransId="{8DF69CEF-FCC7-4F16-B1AA-1C2FA72C0119}"/>
    <dgm:cxn modelId="{6654B2FD-83E7-428B-9566-3A1EA47CF234}" type="presOf" srcId="{B305B76D-1324-43DD-A33C-5617EEC291E1}" destId="{195BE5DE-13E4-4917-BEA8-302E4BCDC26D}" srcOrd="0" destOrd="0" presId="urn:microsoft.com/office/officeart/2005/8/layout/vList5"/>
    <dgm:cxn modelId="{7F630955-D048-430F-AF6B-100644B46568}" type="presParOf" srcId="{195BE5DE-13E4-4917-BEA8-302E4BCDC26D}" destId="{BDD5DF23-6216-4F80-BED7-F69D4F750D7C}" srcOrd="0" destOrd="0" presId="urn:microsoft.com/office/officeart/2005/8/layout/vList5"/>
    <dgm:cxn modelId="{CC864F49-7F04-4EC5-8D5B-33B60B7D89C7}" type="presParOf" srcId="{BDD5DF23-6216-4F80-BED7-F69D4F750D7C}" destId="{845C09C7-EA1A-45A1-AE4E-3D866F3057A3}" srcOrd="0" destOrd="0" presId="urn:microsoft.com/office/officeart/2005/8/layout/vList5"/>
    <dgm:cxn modelId="{0C8A1471-66C0-44AA-8182-C9296C8A874F}" type="presParOf" srcId="{BDD5DF23-6216-4F80-BED7-F69D4F750D7C}" destId="{D10D991F-9C26-4CFA-AEBC-DC2C81D35AC3}" srcOrd="1" destOrd="0" presId="urn:microsoft.com/office/officeart/2005/8/layout/vList5"/>
    <dgm:cxn modelId="{399EC88A-A1CD-4983-910B-6B9004CA85A6}" type="presParOf" srcId="{195BE5DE-13E4-4917-BEA8-302E4BCDC26D}" destId="{AE9662A0-A839-4549-995E-448BDF055029}" srcOrd="1" destOrd="0" presId="urn:microsoft.com/office/officeart/2005/8/layout/vList5"/>
    <dgm:cxn modelId="{6706E73F-A31D-4A4E-B392-3DAB25260477}" type="presParOf" srcId="{195BE5DE-13E4-4917-BEA8-302E4BCDC26D}" destId="{28C9FB92-9455-4A3B-9B1E-F62AEC6A8F63}" srcOrd="2" destOrd="0" presId="urn:microsoft.com/office/officeart/2005/8/layout/vList5"/>
    <dgm:cxn modelId="{B035CFD5-DC46-470F-8F2C-FB0B891DE3E8}" type="presParOf" srcId="{28C9FB92-9455-4A3B-9B1E-F62AEC6A8F63}" destId="{470CF5B6-D1F2-458C-8314-03396B6803FF}" srcOrd="0" destOrd="0" presId="urn:microsoft.com/office/officeart/2005/8/layout/vList5"/>
    <dgm:cxn modelId="{49954F8F-F590-4FA7-92FD-6750EBE7A5BD}" type="presParOf" srcId="{28C9FB92-9455-4A3B-9B1E-F62AEC6A8F63}" destId="{1AE684A0-6EC0-420A-ADC8-8A7CBF4B9C46}" srcOrd="1" destOrd="0" presId="urn:microsoft.com/office/officeart/2005/8/layout/vList5"/>
    <dgm:cxn modelId="{4CF5D750-D138-4FB8-A247-102541016557}" type="presParOf" srcId="{195BE5DE-13E4-4917-BEA8-302E4BCDC26D}" destId="{682A1B30-171F-4AEF-981E-BBD6158F37F8}" srcOrd="3" destOrd="0" presId="urn:microsoft.com/office/officeart/2005/8/layout/vList5"/>
    <dgm:cxn modelId="{44EC126B-34BC-4101-A673-3A3F07125AE5}" type="presParOf" srcId="{195BE5DE-13E4-4917-BEA8-302E4BCDC26D}" destId="{2F4AC7CC-7172-46AA-9340-4C6F956D1E79}" srcOrd="4" destOrd="0" presId="urn:microsoft.com/office/officeart/2005/8/layout/vList5"/>
    <dgm:cxn modelId="{B49DA44A-2F9C-4D56-B875-A570F55E0CB8}" type="presParOf" srcId="{2F4AC7CC-7172-46AA-9340-4C6F956D1E79}" destId="{E8505A97-0021-4A75-B3E5-2212C3DA8272}" srcOrd="0" destOrd="0" presId="urn:microsoft.com/office/officeart/2005/8/layout/vList5"/>
    <dgm:cxn modelId="{F191EFF1-D6CB-4680-A787-3FB40979BED4}" type="presParOf" srcId="{2F4AC7CC-7172-46AA-9340-4C6F956D1E79}" destId="{A79026E5-F5C2-47E3-9540-C8034AA3F99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C46792-A0C7-49C6-A413-06B112F95F4E}"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5BF3C906-E9D0-4A3C-BF80-6657C0E3FAB4}">
      <dgm:prSet phldrT="[Text]"/>
      <dgm:spPr/>
      <dgm:t>
        <a:bodyPr/>
        <a:lstStyle/>
        <a:p>
          <a:r>
            <a:rPr lang="en-US" dirty="0"/>
            <a:t>Control Environment</a:t>
          </a:r>
        </a:p>
      </dgm:t>
    </dgm:pt>
    <dgm:pt modelId="{A3D23D8A-3FA0-4289-BE91-6ED8C5C299F4}" type="parTrans" cxnId="{4C5FA1BB-38BC-4072-B0EF-1BAAE8FBC361}">
      <dgm:prSet/>
      <dgm:spPr/>
      <dgm:t>
        <a:bodyPr/>
        <a:lstStyle/>
        <a:p>
          <a:endParaRPr lang="en-US"/>
        </a:p>
      </dgm:t>
    </dgm:pt>
    <dgm:pt modelId="{9F7D65A7-12C8-4E3D-BDCE-1AD09E29F64C}" type="sibTrans" cxnId="{4C5FA1BB-38BC-4072-B0EF-1BAAE8FBC361}">
      <dgm:prSet/>
      <dgm:spPr/>
      <dgm:t>
        <a:bodyPr/>
        <a:lstStyle/>
        <a:p>
          <a:endParaRPr lang="en-US"/>
        </a:p>
      </dgm:t>
    </dgm:pt>
    <dgm:pt modelId="{70EB2819-14F9-4256-B35C-A6E9B7DEF3CE}">
      <dgm:prSet phldrT="[Text]"/>
      <dgm:spPr/>
      <dgm:t>
        <a:bodyPr/>
        <a:lstStyle/>
        <a:p>
          <a:r>
            <a:rPr lang="en-US" dirty="0"/>
            <a:t>Risk Assessment</a:t>
          </a:r>
        </a:p>
      </dgm:t>
    </dgm:pt>
    <dgm:pt modelId="{35CD8C6C-E342-443A-938A-10B04F8AD709}" type="parTrans" cxnId="{7E8AFBC8-E4C6-436F-8227-D8FBCD4EAFA3}">
      <dgm:prSet/>
      <dgm:spPr/>
      <dgm:t>
        <a:bodyPr/>
        <a:lstStyle/>
        <a:p>
          <a:endParaRPr lang="en-US"/>
        </a:p>
      </dgm:t>
    </dgm:pt>
    <dgm:pt modelId="{128AFE02-E67C-4C0A-8066-635117A84405}" type="sibTrans" cxnId="{7E8AFBC8-E4C6-436F-8227-D8FBCD4EAFA3}">
      <dgm:prSet/>
      <dgm:spPr/>
      <dgm:t>
        <a:bodyPr/>
        <a:lstStyle/>
        <a:p>
          <a:endParaRPr lang="en-US"/>
        </a:p>
      </dgm:t>
    </dgm:pt>
    <dgm:pt modelId="{00A0B945-E9A2-40B4-9F1D-8034B2DF4379}">
      <dgm:prSet phldrT="[Text]"/>
      <dgm:spPr/>
      <dgm:t>
        <a:bodyPr/>
        <a:lstStyle/>
        <a:p>
          <a:r>
            <a:rPr lang="en-US" dirty="0"/>
            <a:t>Control Activities</a:t>
          </a:r>
        </a:p>
      </dgm:t>
    </dgm:pt>
    <dgm:pt modelId="{616DA01B-656D-486F-811A-EAED28A701CC}" type="parTrans" cxnId="{05B62E3C-161A-4214-AF54-F641C70DBEB5}">
      <dgm:prSet/>
      <dgm:spPr/>
      <dgm:t>
        <a:bodyPr/>
        <a:lstStyle/>
        <a:p>
          <a:endParaRPr lang="en-US"/>
        </a:p>
      </dgm:t>
    </dgm:pt>
    <dgm:pt modelId="{68A00374-46EE-44CB-B7CD-AF2A97C3C015}" type="sibTrans" cxnId="{05B62E3C-161A-4214-AF54-F641C70DBEB5}">
      <dgm:prSet/>
      <dgm:spPr/>
      <dgm:t>
        <a:bodyPr/>
        <a:lstStyle/>
        <a:p>
          <a:endParaRPr lang="en-US"/>
        </a:p>
      </dgm:t>
    </dgm:pt>
    <dgm:pt modelId="{DA405AE6-E788-4005-A7F6-13FBBA1F977B}">
      <dgm:prSet phldrT="[Text]"/>
      <dgm:spPr/>
      <dgm:t>
        <a:bodyPr/>
        <a:lstStyle/>
        <a:p>
          <a:r>
            <a:rPr lang="en-US" dirty="0"/>
            <a:t>Information and Communication</a:t>
          </a:r>
        </a:p>
      </dgm:t>
    </dgm:pt>
    <dgm:pt modelId="{C8B00E67-8F53-4A5F-A458-0587AA9698D7}" type="parTrans" cxnId="{181DB854-2A54-471D-88D3-774E57D35EB5}">
      <dgm:prSet/>
      <dgm:spPr/>
      <dgm:t>
        <a:bodyPr/>
        <a:lstStyle/>
        <a:p>
          <a:endParaRPr lang="en-US"/>
        </a:p>
      </dgm:t>
    </dgm:pt>
    <dgm:pt modelId="{14D072D8-92BE-4BE0-A7F3-4CEE0C643614}" type="sibTrans" cxnId="{181DB854-2A54-471D-88D3-774E57D35EB5}">
      <dgm:prSet/>
      <dgm:spPr/>
      <dgm:t>
        <a:bodyPr/>
        <a:lstStyle/>
        <a:p>
          <a:endParaRPr lang="en-US"/>
        </a:p>
      </dgm:t>
    </dgm:pt>
    <dgm:pt modelId="{11E5A784-1FAB-4311-B28F-0A3E7BECB044}">
      <dgm:prSet phldrT="[Text]"/>
      <dgm:spPr/>
      <dgm:t>
        <a:bodyPr/>
        <a:lstStyle/>
        <a:p>
          <a:r>
            <a:rPr lang="en-US" dirty="0"/>
            <a:t>Monitoring Activities</a:t>
          </a:r>
        </a:p>
      </dgm:t>
    </dgm:pt>
    <dgm:pt modelId="{5DBC5051-C91D-4A5D-B3F9-39E54C24309F}" type="parTrans" cxnId="{7CE8D0A3-3CF2-4376-9597-5EDFB81F62E7}">
      <dgm:prSet/>
      <dgm:spPr/>
      <dgm:t>
        <a:bodyPr/>
        <a:lstStyle/>
        <a:p>
          <a:endParaRPr lang="en-US"/>
        </a:p>
      </dgm:t>
    </dgm:pt>
    <dgm:pt modelId="{648F161D-0C2B-4393-857C-ACCEF21CEFF9}" type="sibTrans" cxnId="{7CE8D0A3-3CF2-4376-9597-5EDFB81F62E7}">
      <dgm:prSet/>
      <dgm:spPr/>
      <dgm:t>
        <a:bodyPr/>
        <a:lstStyle/>
        <a:p>
          <a:endParaRPr lang="en-US"/>
        </a:p>
      </dgm:t>
    </dgm:pt>
    <dgm:pt modelId="{F6C825AE-C87F-4A57-A751-D1A0468CA37B}" type="pres">
      <dgm:prSet presAssocID="{ACC46792-A0C7-49C6-A413-06B112F95F4E}" presName="Name0" presStyleCnt="0">
        <dgm:presLayoutVars>
          <dgm:chMax val="7"/>
          <dgm:chPref val="7"/>
          <dgm:dir/>
        </dgm:presLayoutVars>
      </dgm:prSet>
      <dgm:spPr/>
    </dgm:pt>
    <dgm:pt modelId="{E297FAA5-47C8-42EE-BCEF-E2BF89966C20}" type="pres">
      <dgm:prSet presAssocID="{ACC46792-A0C7-49C6-A413-06B112F95F4E}" presName="Name1" presStyleCnt="0"/>
      <dgm:spPr/>
    </dgm:pt>
    <dgm:pt modelId="{CD5B4270-735D-4709-8B94-725EB55D6423}" type="pres">
      <dgm:prSet presAssocID="{ACC46792-A0C7-49C6-A413-06B112F95F4E}" presName="cycle" presStyleCnt="0"/>
      <dgm:spPr/>
    </dgm:pt>
    <dgm:pt modelId="{6E46062B-232C-46DB-BF5D-A4A093209896}" type="pres">
      <dgm:prSet presAssocID="{ACC46792-A0C7-49C6-A413-06B112F95F4E}" presName="srcNode" presStyleLbl="node1" presStyleIdx="0" presStyleCnt="5"/>
      <dgm:spPr/>
    </dgm:pt>
    <dgm:pt modelId="{886B23EB-AF28-4DBB-9889-18FAE263F7DE}" type="pres">
      <dgm:prSet presAssocID="{ACC46792-A0C7-49C6-A413-06B112F95F4E}" presName="conn" presStyleLbl="parChTrans1D2" presStyleIdx="0" presStyleCnt="1"/>
      <dgm:spPr/>
    </dgm:pt>
    <dgm:pt modelId="{06FCB200-62B5-4D71-B780-076C6A6B4073}" type="pres">
      <dgm:prSet presAssocID="{ACC46792-A0C7-49C6-A413-06B112F95F4E}" presName="extraNode" presStyleLbl="node1" presStyleIdx="0" presStyleCnt="5"/>
      <dgm:spPr/>
    </dgm:pt>
    <dgm:pt modelId="{5D9FE0CD-FDFF-415F-82C0-9DF82BCEA8F8}" type="pres">
      <dgm:prSet presAssocID="{ACC46792-A0C7-49C6-A413-06B112F95F4E}" presName="dstNode" presStyleLbl="node1" presStyleIdx="0" presStyleCnt="5"/>
      <dgm:spPr/>
    </dgm:pt>
    <dgm:pt modelId="{9A2A3F76-AED1-4C26-811D-EB50832D2ED4}" type="pres">
      <dgm:prSet presAssocID="{5BF3C906-E9D0-4A3C-BF80-6657C0E3FAB4}" presName="text_1" presStyleLbl="node1" presStyleIdx="0" presStyleCnt="5">
        <dgm:presLayoutVars>
          <dgm:bulletEnabled val="1"/>
        </dgm:presLayoutVars>
      </dgm:prSet>
      <dgm:spPr/>
    </dgm:pt>
    <dgm:pt modelId="{47BD8B21-CCA7-4648-8724-97F1F8291EB2}" type="pres">
      <dgm:prSet presAssocID="{5BF3C906-E9D0-4A3C-BF80-6657C0E3FAB4}" presName="accent_1" presStyleCnt="0"/>
      <dgm:spPr/>
    </dgm:pt>
    <dgm:pt modelId="{A3521673-0885-40C0-A633-9E27649F9397}" type="pres">
      <dgm:prSet presAssocID="{5BF3C906-E9D0-4A3C-BF80-6657C0E3FAB4}" presName="accentRepeatNode" presStyleLbl="solidFgAcc1" presStyleIdx="0" presStyleCnt="5"/>
      <dgm:spPr/>
    </dgm:pt>
    <dgm:pt modelId="{0C1E25EF-7DB5-4E58-A223-9565BDCF0BFF}" type="pres">
      <dgm:prSet presAssocID="{70EB2819-14F9-4256-B35C-A6E9B7DEF3CE}" presName="text_2" presStyleLbl="node1" presStyleIdx="1" presStyleCnt="5">
        <dgm:presLayoutVars>
          <dgm:bulletEnabled val="1"/>
        </dgm:presLayoutVars>
      </dgm:prSet>
      <dgm:spPr/>
    </dgm:pt>
    <dgm:pt modelId="{03D87CF0-FCAC-49C8-A562-4FCE46C1ACAA}" type="pres">
      <dgm:prSet presAssocID="{70EB2819-14F9-4256-B35C-A6E9B7DEF3CE}" presName="accent_2" presStyleCnt="0"/>
      <dgm:spPr/>
    </dgm:pt>
    <dgm:pt modelId="{362C2F08-C99C-4CC6-BB1C-C07F7E3A86C6}" type="pres">
      <dgm:prSet presAssocID="{70EB2819-14F9-4256-B35C-A6E9B7DEF3CE}" presName="accentRepeatNode" presStyleLbl="solidFgAcc1" presStyleIdx="1" presStyleCnt="5"/>
      <dgm:spPr/>
    </dgm:pt>
    <dgm:pt modelId="{5409B884-68C6-4480-A226-D6DE76A96140}" type="pres">
      <dgm:prSet presAssocID="{00A0B945-E9A2-40B4-9F1D-8034B2DF4379}" presName="text_3" presStyleLbl="node1" presStyleIdx="2" presStyleCnt="5">
        <dgm:presLayoutVars>
          <dgm:bulletEnabled val="1"/>
        </dgm:presLayoutVars>
      </dgm:prSet>
      <dgm:spPr/>
    </dgm:pt>
    <dgm:pt modelId="{17F48A54-905A-44B4-B3A2-CF9131CDAE95}" type="pres">
      <dgm:prSet presAssocID="{00A0B945-E9A2-40B4-9F1D-8034B2DF4379}" presName="accent_3" presStyleCnt="0"/>
      <dgm:spPr/>
    </dgm:pt>
    <dgm:pt modelId="{BA8B8D6B-EF50-4115-9EC2-7454E21A5F41}" type="pres">
      <dgm:prSet presAssocID="{00A0B945-E9A2-40B4-9F1D-8034B2DF4379}" presName="accentRepeatNode" presStyleLbl="solidFgAcc1" presStyleIdx="2" presStyleCnt="5"/>
      <dgm:spPr/>
    </dgm:pt>
    <dgm:pt modelId="{331D1A3B-8A44-48E9-8A10-C762084D6CC8}" type="pres">
      <dgm:prSet presAssocID="{DA405AE6-E788-4005-A7F6-13FBBA1F977B}" presName="text_4" presStyleLbl="node1" presStyleIdx="3" presStyleCnt="5">
        <dgm:presLayoutVars>
          <dgm:bulletEnabled val="1"/>
        </dgm:presLayoutVars>
      </dgm:prSet>
      <dgm:spPr/>
    </dgm:pt>
    <dgm:pt modelId="{144FFB7C-1C75-4D2E-9E07-7F8F99DDB529}" type="pres">
      <dgm:prSet presAssocID="{DA405AE6-E788-4005-A7F6-13FBBA1F977B}" presName="accent_4" presStyleCnt="0"/>
      <dgm:spPr/>
    </dgm:pt>
    <dgm:pt modelId="{90555A7B-FD32-4CC4-B877-22E29FB783F7}" type="pres">
      <dgm:prSet presAssocID="{DA405AE6-E788-4005-A7F6-13FBBA1F977B}" presName="accentRepeatNode" presStyleLbl="solidFgAcc1" presStyleIdx="3" presStyleCnt="5"/>
      <dgm:spPr/>
    </dgm:pt>
    <dgm:pt modelId="{DD69B48C-5A0F-45C8-AA11-D6A4503A6DA5}" type="pres">
      <dgm:prSet presAssocID="{11E5A784-1FAB-4311-B28F-0A3E7BECB044}" presName="text_5" presStyleLbl="node1" presStyleIdx="4" presStyleCnt="5">
        <dgm:presLayoutVars>
          <dgm:bulletEnabled val="1"/>
        </dgm:presLayoutVars>
      </dgm:prSet>
      <dgm:spPr/>
    </dgm:pt>
    <dgm:pt modelId="{01217EF3-9331-47CF-BE91-3E51511D7842}" type="pres">
      <dgm:prSet presAssocID="{11E5A784-1FAB-4311-B28F-0A3E7BECB044}" presName="accent_5" presStyleCnt="0"/>
      <dgm:spPr/>
    </dgm:pt>
    <dgm:pt modelId="{1718FCE4-7F8C-47E5-B194-54F58BBE542E}" type="pres">
      <dgm:prSet presAssocID="{11E5A784-1FAB-4311-B28F-0A3E7BECB044}" presName="accentRepeatNode" presStyleLbl="solidFgAcc1" presStyleIdx="4" presStyleCnt="5"/>
      <dgm:spPr/>
    </dgm:pt>
  </dgm:ptLst>
  <dgm:cxnLst>
    <dgm:cxn modelId="{0474A806-6123-4565-BC4F-10440B5C3A38}" type="presOf" srcId="{9F7D65A7-12C8-4E3D-BDCE-1AD09E29F64C}" destId="{886B23EB-AF28-4DBB-9889-18FAE263F7DE}" srcOrd="0" destOrd="0" presId="urn:microsoft.com/office/officeart/2008/layout/VerticalCurvedList"/>
    <dgm:cxn modelId="{4FF2071A-8289-4D2E-86E2-5AC95B78E5A2}" type="presOf" srcId="{11E5A784-1FAB-4311-B28F-0A3E7BECB044}" destId="{DD69B48C-5A0F-45C8-AA11-D6A4503A6DA5}" srcOrd="0" destOrd="0" presId="urn:microsoft.com/office/officeart/2008/layout/VerticalCurvedList"/>
    <dgm:cxn modelId="{05B62E3C-161A-4214-AF54-F641C70DBEB5}" srcId="{ACC46792-A0C7-49C6-A413-06B112F95F4E}" destId="{00A0B945-E9A2-40B4-9F1D-8034B2DF4379}" srcOrd="2" destOrd="0" parTransId="{616DA01B-656D-486F-811A-EAED28A701CC}" sibTransId="{68A00374-46EE-44CB-B7CD-AF2A97C3C015}"/>
    <dgm:cxn modelId="{40B4565D-980A-45F5-BA48-0BB93839E6A1}" type="presOf" srcId="{DA405AE6-E788-4005-A7F6-13FBBA1F977B}" destId="{331D1A3B-8A44-48E9-8A10-C762084D6CC8}" srcOrd="0" destOrd="0" presId="urn:microsoft.com/office/officeart/2008/layout/VerticalCurvedList"/>
    <dgm:cxn modelId="{2C24FA4B-9F7D-4A95-A68A-40FBE3DFA69F}" type="presOf" srcId="{5BF3C906-E9D0-4A3C-BF80-6657C0E3FAB4}" destId="{9A2A3F76-AED1-4C26-811D-EB50832D2ED4}" srcOrd="0" destOrd="0" presId="urn:microsoft.com/office/officeart/2008/layout/VerticalCurvedList"/>
    <dgm:cxn modelId="{181DB854-2A54-471D-88D3-774E57D35EB5}" srcId="{ACC46792-A0C7-49C6-A413-06B112F95F4E}" destId="{DA405AE6-E788-4005-A7F6-13FBBA1F977B}" srcOrd="3" destOrd="0" parTransId="{C8B00E67-8F53-4A5F-A458-0587AA9698D7}" sibTransId="{14D072D8-92BE-4BE0-A7F3-4CEE0C643614}"/>
    <dgm:cxn modelId="{30F3EE7A-8A8D-4701-A8B1-07D3B9CE118A}" type="presOf" srcId="{ACC46792-A0C7-49C6-A413-06B112F95F4E}" destId="{F6C825AE-C87F-4A57-A751-D1A0468CA37B}" srcOrd="0" destOrd="0" presId="urn:microsoft.com/office/officeart/2008/layout/VerticalCurvedList"/>
    <dgm:cxn modelId="{7CE8D0A3-3CF2-4376-9597-5EDFB81F62E7}" srcId="{ACC46792-A0C7-49C6-A413-06B112F95F4E}" destId="{11E5A784-1FAB-4311-B28F-0A3E7BECB044}" srcOrd="4" destOrd="0" parTransId="{5DBC5051-C91D-4A5D-B3F9-39E54C24309F}" sibTransId="{648F161D-0C2B-4393-857C-ACCEF21CEFF9}"/>
    <dgm:cxn modelId="{0C0E87B2-A832-47E3-B982-252742A84EE6}" type="presOf" srcId="{70EB2819-14F9-4256-B35C-A6E9B7DEF3CE}" destId="{0C1E25EF-7DB5-4E58-A223-9565BDCF0BFF}" srcOrd="0" destOrd="0" presId="urn:microsoft.com/office/officeart/2008/layout/VerticalCurvedList"/>
    <dgm:cxn modelId="{4C5FA1BB-38BC-4072-B0EF-1BAAE8FBC361}" srcId="{ACC46792-A0C7-49C6-A413-06B112F95F4E}" destId="{5BF3C906-E9D0-4A3C-BF80-6657C0E3FAB4}" srcOrd="0" destOrd="0" parTransId="{A3D23D8A-3FA0-4289-BE91-6ED8C5C299F4}" sibTransId="{9F7D65A7-12C8-4E3D-BDCE-1AD09E29F64C}"/>
    <dgm:cxn modelId="{7E8AFBC8-E4C6-436F-8227-D8FBCD4EAFA3}" srcId="{ACC46792-A0C7-49C6-A413-06B112F95F4E}" destId="{70EB2819-14F9-4256-B35C-A6E9B7DEF3CE}" srcOrd="1" destOrd="0" parTransId="{35CD8C6C-E342-443A-938A-10B04F8AD709}" sibTransId="{128AFE02-E67C-4C0A-8066-635117A84405}"/>
    <dgm:cxn modelId="{D9C2AAF9-0370-4C08-A94F-A0F00044F2D2}" type="presOf" srcId="{00A0B945-E9A2-40B4-9F1D-8034B2DF4379}" destId="{5409B884-68C6-4480-A226-D6DE76A96140}" srcOrd="0" destOrd="0" presId="urn:microsoft.com/office/officeart/2008/layout/VerticalCurvedList"/>
    <dgm:cxn modelId="{2C68D1D8-CEB1-408D-B537-67A6ADC4BC53}" type="presParOf" srcId="{F6C825AE-C87F-4A57-A751-D1A0468CA37B}" destId="{E297FAA5-47C8-42EE-BCEF-E2BF89966C20}" srcOrd="0" destOrd="0" presId="urn:microsoft.com/office/officeart/2008/layout/VerticalCurvedList"/>
    <dgm:cxn modelId="{D7D9C95B-4F32-4128-B6D7-EEC3412D10D9}" type="presParOf" srcId="{E297FAA5-47C8-42EE-BCEF-E2BF89966C20}" destId="{CD5B4270-735D-4709-8B94-725EB55D6423}" srcOrd="0" destOrd="0" presId="urn:microsoft.com/office/officeart/2008/layout/VerticalCurvedList"/>
    <dgm:cxn modelId="{ABE072E7-F180-4799-A14B-1A962EC86DEB}" type="presParOf" srcId="{CD5B4270-735D-4709-8B94-725EB55D6423}" destId="{6E46062B-232C-46DB-BF5D-A4A093209896}" srcOrd="0" destOrd="0" presId="urn:microsoft.com/office/officeart/2008/layout/VerticalCurvedList"/>
    <dgm:cxn modelId="{E746BB42-75B3-41D2-BC5B-A388E36EC79C}" type="presParOf" srcId="{CD5B4270-735D-4709-8B94-725EB55D6423}" destId="{886B23EB-AF28-4DBB-9889-18FAE263F7DE}" srcOrd="1" destOrd="0" presId="urn:microsoft.com/office/officeart/2008/layout/VerticalCurvedList"/>
    <dgm:cxn modelId="{4D23E757-95D3-42EC-9375-4C1D8548D6ED}" type="presParOf" srcId="{CD5B4270-735D-4709-8B94-725EB55D6423}" destId="{06FCB200-62B5-4D71-B780-076C6A6B4073}" srcOrd="2" destOrd="0" presId="urn:microsoft.com/office/officeart/2008/layout/VerticalCurvedList"/>
    <dgm:cxn modelId="{EE1DEA37-0B8C-48B3-9AC3-C5E37411C8F1}" type="presParOf" srcId="{CD5B4270-735D-4709-8B94-725EB55D6423}" destId="{5D9FE0CD-FDFF-415F-82C0-9DF82BCEA8F8}" srcOrd="3" destOrd="0" presId="urn:microsoft.com/office/officeart/2008/layout/VerticalCurvedList"/>
    <dgm:cxn modelId="{66547025-F060-42C7-8A2D-DBAAF965C197}" type="presParOf" srcId="{E297FAA5-47C8-42EE-BCEF-E2BF89966C20}" destId="{9A2A3F76-AED1-4C26-811D-EB50832D2ED4}" srcOrd="1" destOrd="0" presId="urn:microsoft.com/office/officeart/2008/layout/VerticalCurvedList"/>
    <dgm:cxn modelId="{6A2B1976-008E-4B6D-92E0-E817DBA79503}" type="presParOf" srcId="{E297FAA5-47C8-42EE-BCEF-E2BF89966C20}" destId="{47BD8B21-CCA7-4648-8724-97F1F8291EB2}" srcOrd="2" destOrd="0" presId="urn:microsoft.com/office/officeart/2008/layout/VerticalCurvedList"/>
    <dgm:cxn modelId="{00A76108-1128-4A29-96B7-54DD85230943}" type="presParOf" srcId="{47BD8B21-CCA7-4648-8724-97F1F8291EB2}" destId="{A3521673-0885-40C0-A633-9E27649F9397}" srcOrd="0" destOrd="0" presId="urn:microsoft.com/office/officeart/2008/layout/VerticalCurvedList"/>
    <dgm:cxn modelId="{77382D49-1655-48D5-A1E2-D0A03835B56C}" type="presParOf" srcId="{E297FAA5-47C8-42EE-BCEF-E2BF89966C20}" destId="{0C1E25EF-7DB5-4E58-A223-9565BDCF0BFF}" srcOrd="3" destOrd="0" presId="urn:microsoft.com/office/officeart/2008/layout/VerticalCurvedList"/>
    <dgm:cxn modelId="{A712D78B-58AD-4B3F-9DEF-5812809E99BC}" type="presParOf" srcId="{E297FAA5-47C8-42EE-BCEF-E2BF89966C20}" destId="{03D87CF0-FCAC-49C8-A562-4FCE46C1ACAA}" srcOrd="4" destOrd="0" presId="urn:microsoft.com/office/officeart/2008/layout/VerticalCurvedList"/>
    <dgm:cxn modelId="{E8A63243-6D32-44FA-BD71-FA055FB6CC6D}" type="presParOf" srcId="{03D87CF0-FCAC-49C8-A562-4FCE46C1ACAA}" destId="{362C2F08-C99C-4CC6-BB1C-C07F7E3A86C6}" srcOrd="0" destOrd="0" presId="urn:microsoft.com/office/officeart/2008/layout/VerticalCurvedList"/>
    <dgm:cxn modelId="{2408537D-5140-4594-80F4-E2021496C975}" type="presParOf" srcId="{E297FAA5-47C8-42EE-BCEF-E2BF89966C20}" destId="{5409B884-68C6-4480-A226-D6DE76A96140}" srcOrd="5" destOrd="0" presId="urn:microsoft.com/office/officeart/2008/layout/VerticalCurvedList"/>
    <dgm:cxn modelId="{84BC50FA-4554-4E18-8E38-8742EAAB92C1}" type="presParOf" srcId="{E297FAA5-47C8-42EE-BCEF-E2BF89966C20}" destId="{17F48A54-905A-44B4-B3A2-CF9131CDAE95}" srcOrd="6" destOrd="0" presId="urn:microsoft.com/office/officeart/2008/layout/VerticalCurvedList"/>
    <dgm:cxn modelId="{D38AAC07-9D73-4C25-BE54-78323CEA9731}" type="presParOf" srcId="{17F48A54-905A-44B4-B3A2-CF9131CDAE95}" destId="{BA8B8D6B-EF50-4115-9EC2-7454E21A5F41}" srcOrd="0" destOrd="0" presId="urn:microsoft.com/office/officeart/2008/layout/VerticalCurvedList"/>
    <dgm:cxn modelId="{1BE86530-F61E-4AAB-8972-FA9156B988B9}" type="presParOf" srcId="{E297FAA5-47C8-42EE-BCEF-E2BF89966C20}" destId="{331D1A3B-8A44-48E9-8A10-C762084D6CC8}" srcOrd="7" destOrd="0" presId="urn:microsoft.com/office/officeart/2008/layout/VerticalCurvedList"/>
    <dgm:cxn modelId="{2212D0C6-113F-4142-A701-C02D8E8D1EAB}" type="presParOf" srcId="{E297FAA5-47C8-42EE-BCEF-E2BF89966C20}" destId="{144FFB7C-1C75-4D2E-9E07-7F8F99DDB529}" srcOrd="8" destOrd="0" presId="urn:microsoft.com/office/officeart/2008/layout/VerticalCurvedList"/>
    <dgm:cxn modelId="{F21B85E4-B1F7-4C64-ADB5-94E134B2BF7D}" type="presParOf" srcId="{144FFB7C-1C75-4D2E-9E07-7F8F99DDB529}" destId="{90555A7B-FD32-4CC4-B877-22E29FB783F7}" srcOrd="0" destOrd="0" presId="urn:microsoft.com/office/officeart/2008/layout/VerticalCurvedList"/>
    <dgm:cxn modelId="{42A22451-2741-44B4-A4B8-F399C3C0C985}" type="presParOf" srcId="{E297FAA5-47C8-42EE-BCEF-E2BF89966C20}" destId="{DD69B48C-5A0F-45C8-AA11-D6A4503A6DA5}" srcOrd="9" destOrd="0" presId="urn:microsoft.com/office/officeart/2008/layout/VerticalCurvedList"/>
    <dgm:cxn modelId="{47141B4E-CF9C-42BC-8B50-AD937F20E9A3}" type="presParOf" srcId="{E297FAA5-47C8-42EE-BCEF-E2BF89966C20}" destId="{01217EF3-9331-47CF-BE91-3E51511D7842}" srcOrd="10" destOrd="0" presId="urn:microsoft.com/office/officeart/2008/layout/VerticalCurvedList"/>
    <dgm:cxn modelId="{E5C05218-4767-49CF-A4AB-9BBB6ECC94A7}" type="presParOf" srcId="{01217EF3-9331-47CF-BE91-3E51511D7842}" destId="{1718FCE4-7F8C-47E5-B194-54F58BBE542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7672D-A816-4849-93C0-92D0F8D6167F}"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BF7AA928-7884-41A3-AD0E-75D9D3E53936}">
      <dgm:prSet phldrT="[Text]"/>
      <dgm:spPr/>
      <dgm:t>
        <a:bodyPr/>
        <a:lstStyle/>
        <a:p>
          <a:r>
            <a:rPr lang="en-US" dirty="0">
              <a:latin typeface="Arial" pitchFamily="34" charset="0"/>
              <a:cs typeface="Arial" pitchFamily="34" charset="0"/>
            </a:rPr>
            <a:t>Establish and maintain guidelines for a system of internal controls</a:t>
          </a:r>
          <a:endParaRPr lang="en-US" dirty="0"/>
        </a:p>
      </dgm:t>
    </dgm:pt>
    <dgm:pt modelId="{E382F3CD-4DFB-431F-A84F-E12135CFFBC8}" type="parTrans" cxnId="{140B0BE5-0E5E-4F7F-A182-1557BAE259BE}">
      <dgm:prSet/>
      <dgm:spPr/>
      <dgm:t>
        <a:bodyPr/>
        <a:lstStyle/>
        <a:p>
          <a:endParaRPr lang="en-US"/>
        </a:p>
      </dgm:t>
    </dgm:pt>
    <dgm:pt modelId="{0B93F3A2-7AED-4DDA-9EE7-6D36F98975E8}" type="sibTrans" cxnId="{140B0BE5-0E5E-4F7F-A182-1557BAE259BE}">
      <dgm:prSet/>
      <dgm:spPr/>
      <dgm:t>
        <a:bodyPr/>
        <a:lstStyle/>
        <a:p>
          <a:endParaRPr lang="en-US"/>
        </a:p>
      </dgm:t>
    </dgm:pt>
    <dgm:pt modelId="{AD6885CD-0409-468C-B1E8-8AF6639F76CC}">
      <dgm:prSet phldrT="[Text]"/>
      <dgm:spPr/>
      <dgm:t>
        <a:bodyPr/>
        <a:lstStyle/>
        <a:p>
          <a:r>
            <a:rPr lang="en-US" dirty="0">
              <a:latin typeface="Arial" pitchFamily="34" charset="0"/>
              <a:cs typeface="Arial" pitchFamily="34" charset="0"/>
            </a:rPr>
            <a:t>Establish and maintain an internal control system and review process</a:t>
          </a:r>
          <a:endParaRPr lang="en-US" dirty="0"/>
        </a:p>
      </dgm:t>
    </dgm:pt>
    <dgm:pt modelId="{E183C211-1AB8-4088-BBED-3F27B17D2DE1}" type="parTrans" cxnId="{F254CDE0-110F-4D0C-BB12-E076F6714D54}">
      <dgm:prSet/>
      <dgm:spPr/>
      <dgm:t>
        <a:bodyPr/>
        <a:lstStyle/>
        <a:p>
          <a:endParaRPr lang="en-US"/>
        </a:p>
      </dgm:t>
    </dgm:pt>
    <dgm:pt modelId="{312813ED-88C2-481C-A0D8-687490695D2B}" type="sibTrans" cxnId="{F254CDE0-110F-4D0C-BB12-E076F6714D54}">
      <dgm:prSet/>
      <dgm:spPr/>
      <dgm:t>
        <a:bodyPr/>
        <a:lstStyle/>
        <a:p>
          <a:endParaRPr lang="en-US"/>
        </a:p>
      </dgm:t>
    </dgm:pt>
    <dgm:pt modelId="{8E877053-8B64-4235-BD58-3597290AB326}">
      <dgm:prSet phldrT="[Text]"/>
      <dgm:spPr/>
      <dgm:t>
        <a:bodyPr/>
        <a:lstStyle/>
        <a:p>
          <a:r>
            <a:rPr lang="en-US">
              <a:latin typeface="Arial" pitchFamily="34" charset="0"/>
              <a:cs typeface="Arial" pitchFamily="34" charset="0"/>
            </a:rPr>
            <a:t>Make a clear and concise statement of managerial policies and standards </a:t>
          </a:r>
          <a:endParaRPr lang="en-US" dirty="0"/>
        </a:p>
      </dgm:t>
    </dgm:pt>
    <dgm:pt modelId="{1E9FE5CE-9D7A-4C1D-BF0F-89A7376E550B}" type="parTrans" cxnId="{62C4306A-7346-4A25-983D-E2565FF27075}">
      <dgm:prSet/>
      <dgm:spPr/>
      <dgm:t>
        <a:bodyPr/>
        <a:lstStyle/>
        <a:p>
          <a:endParaRPr lang="en-US"/>
        </a:p>
      </dgm:t>
    </dgm:pt>
    <dgm:pt modelId="{4CAB493D-F8E2-4A19-89E2-827E61BA739E}" type="sibTrans" cxnId="{62C4306A-7346-4A25-983D-E2565FF27075}">
      <dgm:prSet/>
      <dgm:spPr/>
      <dgm:t>
        <a:bodyPr/>
        <a:lstStyle/>
        <a:p>
          <a:endParaRPr lang="en-US"/>
        </a:p>
      </dgm:t>
    </dgm:pt>
    <dgm:pt modelId="{A4DD8BCE-0067-4CA3-9BD4-B63241EBD478}">
      <dgm:prSet phldrT="[Text]"/>
      <dgm:spPr/>
      <dgm:t>
        <a:bodyPr/>
        <a:lstStyle/>
        <a:p>
          <a:r>
            <a:rPr lang="en-US">
              <a:latin typeface="Arial" pitchFamily="34" charset="0"/>
              <a:cs typeface="Arial" pitchFamily="34" charset="0"/>
            </a:rPr>
            <a:t>Designate an Internal Control Officer</a:t>
          </a:r>
          <a:endParaRPr lang="en-US" dirty="0"/>
        </a:p>
      </dgm:t>
    </dgm:pt>
    <dgm:pt modelId="{3A12B37C-3BBB-4F19-8D52-481F746B932F}" type="parTrans" cxnId="{0FE27C43-6EDB-4008-812B-31122FB7ACF7}">
      <dgm:prSet/>
      <dgm:spPr/>
      <dgm:t>
        <a:bodyPr/>
        <a:lstStyle/>
        <a:p>
          <a:endParaRPr lang="en-US"/>
        </a:p>
      </dgm:t>
    </dgm:pt>
    <dgm:pt modelId="{E22D1BC6-109A-4C24-86B6-3716CA4A2A82}" type="sibTrans" cxnId="{0FE27C43-6EDB-4008-812B-31122FB7ACF7}">
      <dgm:prSet/>
      <dgm:spPr/>
      <dgm:t>
        <a:bodyPr/>
        <a:lstStyle/>
        <a:p>
          <a:endParaRPr lang="en-US"/>
        </a:p>
      </dgm:t>
    </dgm:pt>
    <dgm:pt modelId="{C9028F62-7808-465E-A072-3FCED6CA799D}">
      <dgm:prSet phldrT="[Text]"/>
      <dgm:spPr/>
      <dgm:t>
        <a:bodyPr/>
        <a:lstStyle/>
        <a:p>
          <a:r>
            <a:rPr lang="en-US">
              <a:latin typeface="Arial" pitchFamily="34" charset="0"/>
              <a:cs typeface="Arial" pitchFamily="34" charset="0"/>
            </a:rPr>
            <a:t>Provide internal control education and training</a:t>
          </a:r>
          <a:endParaRPr lang="en-US" dirty="0"/>
        </a:p>
      </dgm:t>
    </dgm:pt>
    <dgm:pt modelId="{0396075B-2D7E-4DF5-A5BA-D7CC10EC240C}" type="parTrans" cxnId="{791E17F6-E94D-4EF7-92AC-1C2EA943D1A8}">
      <dgm:prSet/>
      <dgm:spPr/>
      <dgm:t>
        <a:bodyPr/>
        <a:lstStyle/>
        <a:p>
          <a:endParaRPr lang="en-US"/>
        </a:p>
      </dgm:t>
    </dgm:pt>
    <dgm:pt modelId="{9479E18E-1FB8-44C0-A9E0-B47F4DC0B83F}" type="sibTrans" cxnId="{791E17F6-E94D-4EF7-92AC-1C2EA943D1A8}">
      <dgm:prSet/>
      <dgm:spPr/>
      <dgm:t>
        <a:bodyPr/>
        <a:lstStyle/>
        <a:p>
          <a:endParaRPr lang="en-US"/>
        </a:p>
      </dgm:t>
    </dgm:pt>
    <dgm:pt modelId="{C024A276-C498-45DA-A27B-F64A8353D4BC}">
      <dgm:prSet phldrT="[Text]"/>
      <dgm:spPr/>
      <dgm:t>
        <a:bodyPr/>
        <a:lstStyle/>
        <a:p>
          <a:r>
            <a:rPr lang="en-US">
              <a:latin typeface="Arial" pitchFamily="34" charset="0"/>
              <a:cs typeface="Arial" pitchFamily="34" charset="0"/>
            </a:rPr>
            <a:t>Periodically evaluate the need for an internal audit function</a:t>
          </a:r>
          <a:endParaRPr lang="en-US" dirty="0"/>
        </a:p>
      </dgm:t>
    </dgm:pt>
    <dgm:pt modelId="{37BB35E4-A5CF-47E0-8B39-64AC96817BD8}" type="parTrans" cxnId="{1DCF2E73-A927-4A96-8C61-B11345D95F57}">
      <dgm:prSet/>
      <dgm:spPr/>
      <dgm:t>
        <a:bodyPr/>
        <a:lstStyle/>
        <a:p>
          <a:endParaRPr lang="en-US"/>
        </a:p>
      </dgm:t>
    </dgm:pt>
    <dgm:pt modelId="{390BCE57-1BDF-435D-B05A-1A7A69F86A7C}" type="sibTrans" cxnId="{1DCF2E73-A927-4A96-8C61-B11345D95F57}">
      <dgm:prSet/>
      <dgm:spPr/>
      <dgm:t>
        <a:bodyPr/>
        <a:lstStyle/>
        <a:p>
          <a:endParaRPr lang="en-US"/>
        </a:p>
      </dgm:t>
    </dgm:pt>
    <dgm:pt modelId="{F6F1B096-2A18-44C4-8DD5-BD4A75ACC1AA}" type="pres">
      <dgm:prSet presAssocID="{0387672D-A816-4849-93C0-92D0F8D6167F}" presName="diagram" presStyleCnt="0">
        <dgm:presLayoutVars>
          <dgm:dir/>
          <dgm:resizeHandles val="exact"/>
        </dgm:presLayoutVars>
      </dgm:prSet>
      <dgm:spPr/>
    </dgm:pt>
    <dgm:pt modelId="{42C2933A-D5AE-4364-8191-F62618AC9A42}" type="pres">
      <dgm:prSet presAssocID="{BF7AA928-7884-41A3-AD0E-75D9D3E53936}" presName="node" presStyleLbl="node1" presStyleIdx="0" presStyleCnt="6">
        <dgm:presLayoutVars>
          <dgm:bulletEnabled val="1"/>
        </dgm:presLayoutVars>
      </dgm:prSet>
      <dgm:spPr/>
    </dgm:pt>
    <dgm:pt modelId="{3FF518F8-63E1-4353-A7D8-FD36CF59ECBE}" type="pres">
      <dgm:prSet presAssocID="{0B93F3A2-7AED-4DDA-9EE7-6D36F98975E8}" presName="sibTrans" presStyleCnt="0"/>
      <dgm:spPr/>
    </dgm:pt>
    <dgm:pt modelId="{9E8E19D9-B076-455A-93F5-6119C5A926A4}" type="pres">
      <dgm:prSet presAssocID="{AD6885CD-0409-468C-B1E8-8AF6639F76CC}" presName="node" presStyleLbl="node1" presStyleIdx="1" presStyleCnt="6">
        <dgm:presLayoutVars>
          <dgm:bulletEnabled val="1"/>
        </dgm:presLayoutVars>
      </dgm:prSet>
      <dgm:spPr/>
    </dgm:pt>
    <dgm:pt modelId="{C511C3BF-CE44-47F7-9072-81242708901C}" type="pres">
      <dgm:prSet presAssocID="{312813ED-88C2-481C-A0D8-687490695D2B}" presName="sibTrans" presStyleCnt="0"/>
      <dgm:spPr/>
    </dgm:pt>
    <dgm:pt modelId="{E7C5F995-DF14-41CE-8069-87113DB4E88B}" type="pres">
      <dgm:prSet presAssocID="{8E877053-8B64-4235-BD58-3597290AB326}" presName="node" presStyleLbl="node1" presStyleIdx="2" presStyleCnt="6">
        <dgm:presLayoutVars>
          <dgm:bulletEnabled val="1"/>
        </dgm:presLayoutVars>
      </dgm:prSet>
      <dgm:spPr/>
    </dgm:pt>
    <dgm:pt modelId="{B078984A-2E1A-473C-9624-41913CC0A14B}" type="pres">
      <dgm:prSet presAssocID="{4CAB493D-F8E2-4A19-89E2-827E61BA739E}" presName="sibTrans" presStyleCnt="0"/>
      <dgm:spPr/>
    </dgm:pt>
    <dgm:pt modelId="{53F5C04E-E994-43E1-8CC5-3DA24DC8BF49}" type="pres">
      <dgm:prSet presAssocID="{A4DD8BCE-0067-4CA3-9BD4-B63241EBD478}" presName="node" presStyleLbl="node1" presStyleIdx="3" presStyleCnt="6">
        <dgm:presLayoutVars>
          <dgm:bulletEnabled val="1"/>
        </dgm:presLayoutVars>
      </dgm:prSet>
      <dgm:spPr/>
    </dgm:pt>
    <dgm:pt modelId="{B0C3E431-70EE-4AC9-8C8C-4C97194EE0F1}" type="pres">
      <dgm:prSet presAssocID="{E22D1BC6-109A-4C24-86B6-3716CA4A2A82}" presName="sibTrans" presStyleCnt="0"/>
      <dgm:spPr/>
    </dgm:pt>
    <dgm:pt modelId="{308C4BA3-13A1-401B-B28E-F123F430B1A6}" type="pres">
      <dgm:prSet presAssocID="{C9028F62-7808-465E-A072-3FCED6CA799D}" presName="node" presStyleLbl="node1" presStyleIdx="4" presStyleCnt="6">
        <dgm:presLayoutVars>
          <dgm:bulletEnabled val="1"/>
        </dgm:presLayoutVars>
      </dgm:prSet>
      <dgm:spPr/>
    </dgm:pt>
    <dgm:pt modelId="{42362CD4-663F-4E56-8A15-7F9687C6B73C}" type="pres">
      <dgm:prSet presAssocID="{9479E18E-1FB8-44C0-A9E0-B47F4DC0B83F}" presName="sibTrans" presStyleCnt="0"/>
      <dgm:spPr/>
    </dgm:pt>
    <dgm:pt modelId="{FBD59BB6-1AE3-4E3A-88D7-54843CC48905}" type="pres">
      <dgm:prSet presAssocID="{C024A276-C498-45DA-A27B-F64A8353D4BC}" presName="node" presStyleLbl="node1" presStyleIdx="5" presStyleCnt="6">
        <dgm:presLayoutVars>
          <dgm:bulletEnabled val="1"/>
        </dgm:presLayoutVars>
      </dgm:prSet>
      <dgm:spPr/>
    </dgm:pt>
  </dgm:ptLst>
  <dgm:cxnLst>
    <dgm:cxn modelId="{1206F708-EA61-450C-9741-E037EEC952FB}" type="presOf" srcId="{C9028F62-7808-465E-A072-3FCED6CA799D}" destId="{308C4BA3-13A1-401B-B28E-F123F430B1A6}" srcOrd="0" destOrd="0" presId="urn:microsoft.com/office/officeart/2005/8/layout/default"/>
    <dgm:cxn modelId="{33CFBB0A-E5A3-4153-9E94-D6599632C5CC}" type="presOf" srcId="{0387672D-A816-4849-93C0-92D0F8D6167F}" destId="{F6F1B096-2A18-44C4-8DD5-BD4A75ACC1AA}" srcOrd="0" destOrd="0" presId="urn:microsoft.com/office/officeart/2005/8/layout/default"/>
    <dgm:cxn modelId="{21E1285B-097D-4400-88F3-79D0BCAD28D1}" type="presOf" srcId="{A4DD8BCE-0067-4CA3-9BD4-B63241EBD478}" destId="{53F5C04E-E994-43E1-8CC5-3DA24DC8BF49}" srcOrd="0" destOrd="0" presId="urn:microsoft.com/office/officeart/2005/8/layout/default"/>
    <dgm:cxn modelId="{0FE27C43-6EDB-4008-812B-31122FB7ACF7}" srcId="{0387672D-A816-4849-93C0-92D0F8D6167F}" destId="{A4DD8BCE-0067-4CA3-9BD4-B63241EBD478}" srcOrd="3" destOrd="0" parTransId="{3A12B37C-3BBB-4F19-8D52-481F746B932F}" sibTransId="{E22D1BC6-109A-4C24-86B6-3716CA4A2A82}"/>
    <dgm:cxn modelId="{62C4306A-7346-4A25-983D-E2565FF27075}" srcId="{0387672D-A816-4849-93C0-92D0F8D6167F}" destId="{8E877053-8B64-4235-BD58-3597290AB326}" srcOrd="2" destOrd="0" parTransId="{1E9FE5CE-9D7A-4C1D-BF0F-89A7376E550B}" sibTransId="{4CAB493D-F8E2-4A19-89E2-827E61BA739E}"/>
    <dgm:cxn modelId="{1DCF2E73-A927-4A96-8C61-B11345D95F57}" srcId="{0387672D-A816-4849-93C0-92D0F8D6167F}" destId="{C024A276-C498-45DA-A27B-F64A8353D4BC}" srcOrd="5" destOrd="0" parTransId="{37BB35E4-A5CF-47E0-8B39-64AC96817BD8}" sibTransId="{390BCE57-1BDF-435D-B05A-1A7A69F86A7C}"/>
    <dgm:cxn modelId="{E9CF5984-AB07-490F-B9A1-3B397DDE733A}" type="presOf" srcId="{AD6885CD-0409-468C-B1E8-8AF6639F76CC}" destId="{9E8E19D9-B076-455A-93F5-6119C5A926A4}" srcOrd="0" destOrd="0" presId="urn:microsoft.com/office/officeart/2005/8/layout/default"/>
    <dgm:cxn modelId="{F254CDE0-110F-4D0C-BB12-E076F6714D54}" srcId="{0387672D-A816-4849-93C0-92D0F8D6167F}" destId="{AD6885CD-0409-468C-B1E8-8AF6639F76CC}" srcOrd="1" destOrd="0" parTransId="{E183C211-1AB8-4088-BBED-3F27B17D2DE1}" sibTransId="{312813ED-88C2-481C-A0D8-687490695D2B}"/>
    <dgm:cxn modelId="{140B0BE5-0E5E-4F7F-A182-1557BAE259BE}" srcId="{0387672D-A816-4849-93C0-92D0F8D6167F}" destId="{BF7AA928-7884-41A3-AD0E-75D9D3E53936}" srcOrd="0" destOrd="0" parTransId="{E382F3CD-4DFB-431F-A84F-E12135CFFBC8}" sibTransId="{0B93F3A2-7AED-4DDA-9EE7-6D36F98975E8}"/>
    <dgm:cxn modelId="{2C20F5F2-336C-4703-8215-A5FFB149257D}" type="presOf" srcId="{8E877053-8B64-4235-BD58-3597290AB326}" destId="{E7C5F995-DF14-41CE-8069-87113DB4E88B}" srcOrd="0" destOrd="0" presId="urn:microsoft.com/office/officeart/2005/8/layout/default"/>
    <dgm:cxn modelId="{E18B80F5-208D-4DCB-9481-31CE43774D8D}" type="presOf" srcId="{BF7AA928-7884-41A3-AD0E-75D9D3E53936}" destId="{42C2933A-D5AE-4364-8191-F62618AC9A42}" srcOrd="0" destOrd="0" presId="urn:microsoft.com/office/officeart/2005/8/layout/default"/>
    <dgm:cxn modelId="{791E17F6-E94D-4EF7-92AC-1C2EA943D1A8}" srcId="{0387672D-A816-4849-93C0-92D0F8D6167F}" destId="{C9028F62-7808-465E-A072-3FCED6CA799D}" srcOrd="4" destOrd="0" parTransId="{0396075B-2D7E-4DF5-A5BA-D7CC10EC240C}" sibTransId="{9479E18E-1FB8-44C0-A9E0-B47F4DC0B83F}"/>
    <dgm:cxn modelId="{46D7DFF7-554F-48E5-9103-59011822B80E}" type="presOf" srcId="{C024A276-C498-45DA-A27B-F64A8353D4BC}" destId="{FBD59BB6-1AE3-4E3A-88D7-54843CC48905}" srcOrd="0" destOrd="0" presId="urn:microsoft.com/office/officeart/2005/8/layout/default"/>
    <dgm:cxn modelId="{E6E959D1-39D8-4390-9C6F-95257C17CBA4}" type="presParOf" srcId="{F6F1B096-2A18-44C4-8DD5-BD4A75ACC1AA}" destId="{42C2933A-D5AE-4364-8191-F62618AC9A42}" srcOrd="0" destOrd="0" presId="urn:microsoft.com/office/officeart/2005/8/layout/default"/>
    <dgm:cxn modelId="{21F80B59-5DB7-4645-BD01-532FCEB29825}" type="presParOf" srcId="{F6F1B096-2A18-44C4-8DD5-BD4A75ACC1AA}" destId="{3FF518F8-63E1-4353-A7D8-FD36CF59ECBE}" srcOrd="1" destOrd="0" presId="urn:microsoft.com/office/officeart/2005/8/layout/default"/>
    <dgm:cxn modelId="{10CF038A-8C32-4648-BD7E-5EF7508DFDF8}" type="presParOf" srcId="{F6F1B096-2A18-44C4-8DD5-BD4A75ACC1AA}" destId="{9E8E19D9-B076-455A-93F5-6119C5A926A4}" srcOrd="2" destOrd="0" presId="urn:microsoft.com/office/officeart/2005/8/layout/default"/>
    <dgm:cxn modelId="{646CA315-ACA1-426C-ADFC-C473D9326B77}" type="presParOf" srcId="{F6F1B096-2A18-44C4-8DD5-BD4A75ACC1AA}" destId="{C511C3BF-CE44-47F7-9072-81242708901C}" srcOrd="3" destOrd="0" presId="urn:microsoft.com/office/officeart/2005/8/layout/default"/>
    <dgm:cxn modelId="{BE8A7398-077E-45B4-B9DC-62D595B39259}" type="presParOf" srcId="{F6F1B096-2A18-44C4-8DD5-BD4A75ACC1AA}" destId="{E7C5F995-DF14-41CE-8069-87113DB4E88B}" srcOrd="4" destOrd="0" presId="urn:microsoft.com/office/officeart/2005/8/layout/default"/>
    <dgm:cxn modelId="{BAB1F253-B37A-42D5-A476-5D91F05D590E}" type="presParOf" srcId="{F6F1B096-2A18-44C4-8DD5-BD4A75ACC1AA}" destId="{B078984A-2E1A-473C-9624-41913CC0A14B}" srcOrd="5" destOrd="0" presId="urn:microsoft.com/office/officeart/2005/8/layout/default"/>
    <dgm:cxn modelId="{23878503-F809-42B1-A2D3-A9C00C94E50D}" type="presParOf" srcId="{F6F1B096-2A18-44C4-8DD5-BD4A75ACC1AA}" destId="{53F5C04E-E994-43E1-8CC5-3DA24DC8BF49}" srcOrd="6" destOrd="0" presId="urn:microsoft.com/office/officeart/2005/8/layout/default"/>
    <dgm:cxn modelId="{B779A65E-A789-411A-AE5E-DC202CB387D0}" type="presParOf" srcId="{F6F1B096-2A18-44C4-8DD5-BD4A75ACC1AA}" destId="{B0C3E431-70EE-4AC9-8C8C-4C97194EE0F1}" srcOrd="7" destOrd="0" presId="urn:microsoft.com/office/officeart/2005/8/layout/default"/>
    <dgm:cxn modelId="{23C93E5B-009C-465A-AECF-25E1DE178FBF}" type="presParOf" srcId="{F6F1B096-2A18-44C4-8DD5-BD4A75ACC1AA}" destId="{308C4BA3-13A1-401B-B28E-F123F430B1A6}" srcOrd="8" destOrd="0" presId="urn:microsoft.com/office/officeart/2005/8/layout/default"/>
    <dgm:cxn modelId="{A0152D7E-5F58-49A9-AA57-F15FBE6CECEE}" type="presParOf" srcId="{F6F1B096-2A18-44C4-8DD5-BD4A75ACC1AA}" destId="{42362CD4-663F-4E56-8A15-7F9687C6B73C}" srcOrd="9" destOrd="0" presId="urn:microsoft.com/office/officeart/2005/8/layout/default"/>
    <dgm:cxn modelId="{3C007A24-B601-4B09-9CBC-2E4187871969}" type="presParOf" srcId="{F6F1B096-2A18-44C4-8DD5-BD4A75ACC1AA}" destId="{FBD59BB6-1AE3-4E3A-88D7-54843CC48905}"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D991F-9C26-4CFA-AEBC-DC2C81D35AC3}">
      <dsp:nvSpPr>
        <dsp:cNvPr id="0" name=""/>
        <dsp:cNvSpPr/>
      </dsp:nvSpPr>
      <dsp:spPr>
        <a:xfrm rot="5400000">
          <a:off x="4426991" y="-1764456"/>
          <a:ext cx="814181" cy="454972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Focused on the “how” of the business’s operations </a:t>
          </a:r>
        </a:p>
        <a:p>
          <a:pPr marL="114300" lvl="1" indent="-114300" algn="l" defTabSz="577850">
            <a:lnSpc>
              <a:spcPct val="90000"/>
            </a:lnSpc>
            <a:spcBef>
              <a:spcPct val="0"/>
            </a:spcBef>
            <a:spcAft>
              <a:spcPct val="15000"/>
            </a:spcAft>
            <a:buChar char="•"/>
          </a:pPr>
          <a:r>
            <a:rPr lang="en-US" sz="1300" kern="1200" dirty="0"/>
            <a:t>It is imperative that the objectives created are well conceived and well defined</a:t>
          </a:r>
        </a:p>
      </dsp:txBody>
      <dsp:txXfrm rot="-5400000">
        <a:off x="2559220" y="143060"/>
        <a:ext cx="4509979" cy="734691"/>
      </dsp:txXfrm>
    </dsp:sp>
    <dsp:sp modelId="{845C09C7-EA1A-45A1-AE4E-3D866F3057A3}">
      <dsp:nvSpPr>
        <dsp:cNvPr id="0" name=""/>
        <dsp:cNvSpPr/>
      </dsp:nvSpPr>
      <dsp:spPr>
        <a:xfrm>
          <a:off x="0" y="1542"/>
          <a:ext cx="2559219" cy="10177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Operations</a:t>
          </a:r>
        </a:p>
      </dsp:txBody>
      <dsp:txXfrm>
        <a:off x="49681" y="51223"/>
        <a:ext cx="2459857" cy="918364"/>
      </dsp:txXfrm>
    </dsp:sp>
    <dsp:sp modelId="{1AE684A0-6EC0-420A-ADC8-8A7CBF4B9C46}">
      <dsp:nvSpPr>
        <dsp:cNvPr id="0" name=""/>
        <dsp:cNvSpPr/>
      </dsp:nvSpPr>
      <dsp:spPr>
        <a:xfrm rot="5400000">
          <a:off x="4426991" y="-702715"/>
          <a:ext cx="814181" cy="454972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Pertains to internal and external as well as financial and non-financial information</a:t>
          </a:r>
        </a:p>
        <a:p>
          <a:pPr marL="114300" lvl="1" indent="-114300" algn="l" defTabSz="577850">
            <a:lnSpc>
              <a:spcPct val="90000"/>
            </a:lnSpc>
            <a:spcBef>
              <a:spcPct val="0"/>
            </a:spcBef>
            <a:spcAft>
              <a:spcPct val="15000"/>
            </a:spcAft>
            <a:buChar char="•"/>
          </a:pPr>
          <a:r>
            <a:rPr lang="en-US" sz="1300" kern="1200" dirty="0"/>
            <a:t>Information reported should be timely, reliable, and accurate</a:t>
          </a:r>
        </a:p>
      </dsp:txBody>
      <dsp:txXfrm rot="-5400000">
        <a:off x="2559220" y="1204801"/>
        <a:ext cx="4509979" cy="734691"/>
      </dsp:txXfrm>
    </dsp:sp>
    <dsp:sp modelId="{470CF5B6-D1F2-458C-8314-03396B6803FF}">
      <dsp:nvSpPr>
        <dsp:cNvPr id="0" name=""/>
        <dsp:cNvSpPr/>
      </dsp:nvSpPr>
      <dsp:spPr>
        <a:xfrm>
          <a:off x="0" y="1070154"/>
          <a:ext cx="2559219" cy="10177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Reporting</a:t>
          </a:r>
        </a:p>
      </dsp:txBody>
      <dsp:txXfrm>
        <a:off x="49681" y="1119835"/>
        <a:ext cx="2459857" cy="918364"/>
      </dsp:txXfrm>
    </dsp:sp>
    <dsp:sp modelId="{A79026E5-F5C2-47E3-9540-C8034AA3F99F}">
      <dsp:nvSpPr>
        <dsp:cNvPr id="0" name=""/>
        <dsp:cNvSpPr/>
      </dsp:nvSpPr>
      <dsp:spPr>
        <a:xfrm rot="5400000">
          <a:off x="4426991" y="372768"/>
          <a:ext cx="814181" cy="454972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Higher education is one of the most regulated industries</a:t>
          </a:r>
        </a:p>
        <a:p>
          <a:pPr marL="114300" lvl="1" indent="-114300" algn="l" defTabSz="577850">
            <a:lnSpc>
              <a:spcPct val="90000"/>
            </a:lnSpc>
            <a:spcBef>
              <a:spcPct val="0"/>
            </a:spcBef>
            <a:spcAft>
              <a:spcPct val="15000"/>
            </a:spcAft>
            <a:buChar char="•"/>
          </a:pPr>
          <a:r>
            <a:rPr lang="en-US" sz="1300" kern="1200" dirty="0"/>
            <a:t>Awareness of what laws and regulations apply is extremely important</a:t>
          </a:r>
        </a:p>
      </dsp:txBody>
      <dsp:txXfrm rot="-5400000">
        <a:off x="2559220" y="2280285"/>
        <a:ext cx="4509979" cy="734691"/>
      </dsp:txXfrm>
    </dsp:sp>
    <dsp:sp modelId="{E8505A97-0021-4A75-B3E5-2212C3DA8272}">
      <dsp:nvSpPr>
        <dsp:cNvPr id="0" name=""/>
        <dsp:cNvSpPr/>
      </dsp:nvSpPr>
      <dsp:spPr>
        <a:xfrm>
          <a:off x="0" y="2138767"/>
          <a:ext cx="2559219" cy="10177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Compliance</a:t>
          </a:r>
        </a:p>
      </dsp:txBody>
      <dsp:txXfrm>
        <a:off x="49681" y="2188448"/>
        <a:ext cx="2459857" cy="918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B23EB-AF28-4DBB-9889-18FAE263F7DE}">
      <dsp:nvSpPr>
        <dsp:cNvPr id="0" name=""/>
        <dsp:cNvSpPr/>
      </dsp:nvSpPr>
      <dsp:spPr>
        <a:xfrm>
          <a:off x="-3517072" y="-540635"/>
          <a:ext cx="4193104" cy="4193104"/>
        </a:xfrm>
        <a:prstGeom prst="blockArc">
          <a:avLst>
            <a:gd name="adj1" fmla="val 18900000"/>
            <a:gd name="adj2" fmla="val 2700000"/>
            <a:gd name="adj3" fmla="val 51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A3F76-AED1-4C26-811D-EB50832D2ED4}">
      <dsp:nvSpPr>
        <dsp:cNvPr id="0" name=""/>
        <dsp:cNvSpPr/>
      </dsp:nvSpPr>
      <dsp:spPr>
        <a:xfrm>
          <a:off x="296552" y="194427"/>
          <a:ext cx="4780731" cy="389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8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Control Environment</a:t>
          </a:r>
        </a:p>
      </dsp:txBody>
      <dsp:txXfrm>
        <a:off x="296552" y="194427"/>
        <a:ext cx="4780731" cy="389103"/>
      </dsp:txXfrm>
    </dsp:sp>
    <dsp:sp modelId="{A3521673-0885-40C0-A633-9E27649F9397}">
      <dsp:nvSpPr>
        <dsp:cNvPr id="0" name=""/>
        <dsp:cNvSpPr/>
      </dsp:nvSpPr>
      <dsp:spPr>
        <a:xfrm>
          <a:off x="53362" y="145789"/>
          <a:ext cx="486379" cy="4863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E25EF-7DB5-4E58-A223-9565BDCF0BFF}">
      <dsp:nvSpPr>
        <dsp:cNvPr id="0" name=""/>
        <dsp:cNvSpPr/>
      </dsp:nvSpPr>
      <dsp:spPr>
        <a:xfrm>
          <a:off x="575372" y="777896"/>
          <a:ext cx="4501911" cy="389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8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Risk Assessment</a:t>
          </a:r>
        </a:p>
      </dsp:txBody>
      <dsp:txXfrm>
        <a:off x="575372" y="777896"/>
        <a:ext cx="4501911" cy="389103"/>
      </dsp:txXfrm>
    </dsp:sp>
    <dsp:sp modelId="{362C2F08-C99C-4CC6-BB1C-C07F7E3A86C6}">
      <dsp:nvSpPr>
        <dsp:cNvPr id="0" name=""/>
        <dsp:cNvSpPr/>
      </dsp:nvSpPr>
      <dsp:spPr>
        <a:xfrm>
          <a:off x="332182" y="729258"/>
          <a:ext cx="486379" cy="4863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09B884-68C6-4480-A226-D6DE76A96140}">
      <dsp:nvSpPr>
        <dsp:cNvPr id="0" name=""/>
        <dsp:cNvSpPr/>
      </dsp:nvSpPr>
      <dsp:spPr>
        <a:xfrm>
          <a:off x="660948" y="1361365"/>
          <a:ext cx="4416335" cy="389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8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Control Activities</a:t>
          </a:r>
        </a:p>
      </dsp:txBody>
      <dsp:txXfrm>
        <a:off x="660948" y="1361365"/>
        <a:ext cx="4416335" cy="389103"/>
      </dsp:txXfrm>
    </dsp:sp>
    <dsp:sp modelId="{BA8B8D6B-EF50-4115-9EC2-7454E21A5F41}">
      <dsp:nvSpPr>
        <dsp:cNvPr id="0" name=""/>
        <dsp:cNvSpPr/>
      </dsp:nvSpPr>
      <dsp:spPr>
        <a:xfrm>
          <a:off x="417758" y="1312727"/>
          <a:ext cx="486379" cy="4863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D1A3B-8A44-48E9-8A10-C762084D6CC8}">
      <dsp:nvSpPr>
        <dsp:cNvPr id="0" name=""/>
        <dsp:cNvSpPr/>
      </dsp:nvSpPr>
      <dsp:spPr>
        <a:xfrm>
          <a:off x="575372" y="1944834"/>
          <a:ext cx="4501911" cy="389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8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Information and Communication</a:t>
          </a:r>
        </a:p>
      </dsp:txBody>
      <dsp:txXfrm>
        <a:off x="575372" y="1944834"/>
        <a:ext cx="4501911" cy="389103"/>
      </dsp:txXfrm>
    </dsp:sp>
    <dsp:sp modelId="{90555A7B-FD32-4CC4-B877-22E29FB783F7}">
      <dsp:nvSpPr>
        <dsp:cNvPr id="0" name=""/>
        <dsp:cNvSpPr/>
      </dsp:nvSpPr>
      <dsp:spPr>
        <a:xfrm>
          <a:off x="332182" y="1896196"/>
          <a:ext cx="486379" cy="4863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9B48C-5A0F-45C8-AA11-D6A4503A6DA5}">
      <dsp:nvSpPr>
        <dsp:cNvPr id="0" name=""/>
        <dsp:cNvSpPr/>
      </dsp:nvSpPr>
      <dsp:spPr>
        <a:xfrm>
          <a:off x="296552" y="2528302"/>
          <a:ext cx="4780731" cy="389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85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Monitoring Activities</a:t>
          </a:r>
        </a:p>
      </dsp:txBody>
      <dsp:txXfrm>
        <a:off x="296552" y="2528302"/>
        <a:ext cx="4780731" cy="389103"/>
      </dsp:txXfrm>
    </dsp:sp>
    <dsp:sp modelId="{1718FCE4-7F8C-47E5-B194-54F58BBE542E}">
      <dsp:nvSpPr>
        <dsp:cNvPr id="0" name=""/>
        <dsp:cNvSpPr/>
      </dsp:nvSpPr>
      <dsp:spPr>
        <a:xfrm>
          <a:off x="53362" y="2479664"/>
          <a:ext cx="486379" cy="48637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2933A-D5AE-4364-8191-F62618AC9A42}">
      <dsp:nvSpPr>
        <dsp:cNvPr id="0" name=""/>
        <dsp:cNvSpPr/>
      </dsp:nvSpPr>
      <dsp:spPr>
        <a:xfrm>
          <a:off x="440601" y="602"/>
          <a:ext cx="1452472" cy="8714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itchFamily="34" charset="0"/>
              <a:cs typeface="Arial" pitchFamily="34" charset="0"/>
            </a:rPr>
            <a:t>Establish and maintain guidelines for a system of internal controls</a:t>
          </a:r>
          <a:endParaRPr lang="en-US" sz="1100" kern="1200" dirty="0"/>
        </a:p>
      </dsp:txBody>
      <dsp:txXfrm>
        <a:off x="440601" y="602"/>
        <a:ext cx="1452472" cy="871483"/>
      </dsp:txXfrm>
    </dsp:sp>
    <dsp:sp modelId="{9E8E19D9-B076-455A-93F5-6119C5A926A4}">
      <dsp:nvSpPr>
        <dsp:cNvPr id="0" name=""/>
        <dsp:cNvSpPr/>
      </dsp:nvSpPr>
      <dsp:spPr>
        <a:xfrm>
          <a:off x="2038321" y="602"/>
          <a:ext cx="1452472" cy="8714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itchFamily="34" charset="0"/>
              <a:cs typeface="Arial" pitchFamily="34" charset="0"/>
            </a:rPr>
            <a:t>Establish and maintain an internal control system and review process</a:t>
          </a:r>
          <a:endParaRPr lang="en-US" sz="1100" kern="1200" dirty="0"/>
        </a:p>
      </dsp:txBody>
      <dsp:txXfrm>
        <a:off x="2038321" y="602"/>
        <a:ext cx="1452472" cy="871483"/>
      </dsp:txXfrm>
    </dsp:sp>
    <dsp:sp modelId="{E7C5F995-DF14-41CE-8069-87113DB4E88B}">
      <dsp:nvSpPr>
        <dsp:cNvPr id="0" name=""/>
        <dsp:cNvSpPr/>
      </dsp:nvSpPr>
      <dsp:spPr>
        <a:xfrm>
          <a:off x="3636041" y="602"/>
          <a:ext cx="1452472" cy="8714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itchFamily="34" charset="0"/>
              <a:cs typeface="Arial" pitchFamily="34" charset="0"/>
            </a:rPr>
            <a:t>Make a clear and concise statement of managerial policies and standards </a:t>
          </a:r>
          <a:endParaRPr lang="en-US" sz="1100" kern="1200" dirty="0"/>
        </a:p>
      </dsp:txBody>
      <dsp:txXfrm>
        <a:off x="3636041" y="602"/>
        <a:ext cx="1452472" cy="871483"/>
      </dsp:txXfrm>
    </dsp:sp>
    <dsp:sp modelId="{53F5C04E-E994-43E1-8CC5-3DA24DC8BF49}">
      <dsp:nvSpPr>
        <dsp:cNvPr id="0" name=""/>
        <dsp:cNvSpPr/>
      </dsp:nvSpPr>
      <dsp:spPr>
        <a:xfrm>
          <a:off x="440601" y="1017333"/>
          <a:ext cx="1452472" cy="8714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itchFamily="34" charset="0"/>
              <a:cs typeface="Arial" pitchFamily="34" charset="0"/>
            </a:rPr>
            <a:t>Designate an Internal Control Officer</a:t>
          </a:r>
          <a:endParaRPr lang="en-US" sz="1100" kern="1200" dirty="0"/>
        </a:p>
      </dsp:txBody>
      <dsp:txXfrm>
        <a:off x="440601" y="1017333"/>
        <a:ext cx="1452472" cy="871483"/>
      </dsp:txXfrm>
    </dsp:sp>
    <dsp:sp modelId="{308C4BA3-13A1-401B-B28E-F123F430B1A6}">
      <dsp:nvSpPr>
        <dsp:cNvPr id="0" name=""/>
        <dsp:cNvSpPr/>
      </dsp:nvSpPr>
      <dsp:spPr>
        <a:xfrm>
          <a:off x="2038321" y="1017333"/>
          <a:ext cx="1452472" cy="8714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itchFamily="34" charset="0"/>
              <a:cs typeface="Arial" pitchFamily="34" charset="0"/>
            </a:rPr>
            <a:t>Provide internal control education and training</a:t>
          </a:r>
          <a:endParaRPr lang="en-US" sz="1100" kern="1200" dirty="0"/>
        </a:p>
      </dsp:txBody>
      <dsp:txXfrm>
        <a:off x="2038321" y="1017333"/>
        <a:ext cx="1452472" cy="871483"/>
      </dsp:txXfrm>
    </dsp:sp>
    <dsp:sp modelId="{FBD59BB6-1AE3-4E3A-88D7-54843CC48905}">
      <dsp:nvSpPr>
        <dsp:cNvPr id="0" name=""/>
        <dsp:cNvSpPr/>
      </dsp:nvSpPr>
      <dsp:spPr>
        <a:xfrm>
          <a:off x="3636041" y="1017333"/>
          <a:ext cx="1452472" cy="87148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itchFamily="34" charset="0"/>
              <a:cs typeface="Arial" pitchFamily="34" charset="0"/>
            </a:rPr>
            <a:t>Periodically evaluate the need for an internal audit function</a:t>
          </a:r>
          <a:endParaRPr lang="en-US" sz="1100" kern="1200" dirty="0"/>
        </a:p>
      </dsp:txBody>
      <dsp:txXfrm>
        <a:off x="3636041" y="1017333"/>
        <a:ext cx="1452472" cy="8714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11/22/2024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11/22/2024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SUNY. Over the next few minutes, we will provide</a:t>
            </a:r>
            <a:r>
              <a:rPr lang="en-US" baseline="0" dirty="0"/>
              <a:t> you with an overview of our internal control program, and how you will play a part in maintaining an effective internal control environment at your campus. The goal is to ensure you have a basic understanding of internal controls and their importance in your daily activities.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a:p>
        </p:txBody>
      </p:sp>
    </p:spTree>
    <p:extLst>
      <p:ext uri="{BB962C8B-B14F-4D97-AF65-F5344CB8AC3E}">
        <p14:creationId xmlns:p14="http://schemas.microsoft.com/office/powerpoint/2010/main" val="215404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Think of an internal control as an activity that helps reduce the risk of you not successfully fulfilling a responsibility or achieving an objective. We all face a number of risks every day that can prevent us from doing what we need to do. That is why it is important to establish controls to help prevent these risks from occurring.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Internal controls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-help make operations effective and efficient.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-help reduce the opportunities for fraud.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-assist in safeguarding our assets and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-help ensure we comply with all laws, regulations, standards and policies.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-protect our reputation, our brand, and our employees.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-help ensure information is communicated timely and reflect accurate and reliable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-establish standards of performance expressing the expectations of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All of this helps mitigate the risks that could prevent us from achieving our goals and objectives.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2A6502-EEF5-4ABE-8183-4E5906979868}" type="slidenum">
              <a:rPr lang="en-US" smtClean="0"/>
              <a:pPr/>
              <a:t>2</a:t>
            </a:fld>
            <a:endParaRPr lang="en-US"/>
          </a:p>
        </p:txBody>
      </p:sp>
    </p:spTree>
    <p:extLst>
      <p:ext uri="{BB962C8B-B14F-4D97-AF65-F5344CB8AC3E}">
        <p14:creationId xmlns:p14="http://schemas.microsoft.com/office/powerpoint/2010/main" val="346947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itchFamily="34" charset="0"/>
                <a:ea typeface="+mn-ea"/>
                <a:cs typeface="Arial" pitchFamily="34" charset="0"/>
              </a:rPr>
              <a:t>There are three categories of objectives internal control focuses on: </a:t>
            </a:r>
            <a:r>
              <a:rPr lang="en-US" sz="1200" kern="1200" baseline="0" dirty="0">
                <a:solidFill>
                  <a:schemeClr val="tx1"/>
                </a:solidFill>
                <a:latin typeface="+mn-lt"/>
                <a:ea typeface="+mn-ea"/>
                <a:cs typeface="+mn-cs"/>
              </a:rPr>
              <a:t>operations, reporting and compliance.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1. Operations objectives are what keeps SUNY going. They pertain to the effectiveness and efficiency of operations, while safeguarding our assets against loss due to waste, mismanagement, errors and fraud.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2. Reporting objectives pertain to the preparation of reports that encompass reliability, timeliness, and transparency, issued in accordance with applicable standards. They can involve financial or non-financial information and can also be within an organization or to external entities.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3. Compliance objectives refer to our responsibility to comply with all laws, regulations, policies and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In carrying out your job duties, you will be responsible to adhere to these objectives for your department, as well as the SUNY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2A6502-EEF5-4ABE-8183-4E5906979868}" type="slidenum">
              <a:rPr lang="en-US" smtClean="0"/>
              <a:pPr/>
              <a:t>3</a:t>
            </a:fld>
            <a:endParaRPr lang="en-US"/>
          </a:p>
        </p:txBody>
      </p:sp>
    </p:spTree>
    <p:extLst>
      <p:ext uri="{BB962C8B-B14F-4D97-AF65-F5344CB8AC3E}">
        <p14:creationId xmlns:p14="http://schemas.microsoft.com/office/powerpoint/2010/main" val="283511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There are five elements of internal control: control environment,</a:t>
            </a:r>
            <a:r>
              <a:rPr lang="en-US" baseline="0" dirty="0"/>
              <a:t> risk assessment, control activities, information and communication, and monitoring activities. </a:t>
            </a:r>
          </a:p>
          <a:p>
            <a:endParaRPr lang="en-US" baseline="0" dirty="0"/>
          </a:p>
          <a:p>
            <a:pPr marL="0" indent="0">
              <a:buFontTx/>
              <a:buNone/>
            </a:pPr>
            <a:r>
              <a:rPr lang="en-US" baseline="0" dirty="0"/>
              <a:t>1. The Control Environment is exhibited by the policies and procedures you will be expected to comply with, which are made available on our website as well as within each department. It also includes the expectation that every employee acts with the highest level of integrity and ethical values in carrying out their day-to-day functions.</a:t>
            </a:r>
          </a:p>
          <a:p>
            <a:pPr marL="0" indent="0">
              <a:buFontTx/>
              <a:buNone/>
            </a:pPr>
            <a:endParaRPr lang="en-US" baseline="0" dirty="0"/>
          </a:p>
          <a:p>
            <a:pPr marL="0" indent="0">
              <a:buFontTx/>
              <a:buNone/>
            </a:pPr>
            <a:r>
              <a:rPr lang="en-US" baseline="0" dirty="0"/>
              <a:t>2. Risk Assessment refers to the continuous identification of what could potentially go wrong that prevents us from fulfilling our responsibilities. Employees are expected to communicate any issues or concerns that are identified to assist with this process. </a:t>
            </a:r>
          </a:p>
          <a:p>
            <a:pPr marL="0" indent="0">
              <a:buFontTx/>
              <a:buNone/>
            </a:pPr>
            <a:endParaRPr lang="en-US" baseline="0" dirty="0"/>
          </a:p>
          <a:p>
            <a:pPr marL="0" indent="0">
              <a:buFontTx/>
              <a:buNone/>
            </a:pPr>
            <a:r>
              <a:rPr lang="en-US" baseline="0" dirty="0"/>
              <a:t>3. Control Activities are the actions established through policies and procedures that help ensure that the identified risks are properly addressed, allowing us to successfully achieve our goals. </a:t>
            </a:r>
          </a:p>
          <a:p>
            <a:pPr marL="0" indent="0">
              <a:buFontTx/>
              <a:buNone/>
            </a:pPr>
            <a:endParaRPr lang="en-US" baseline="0" dirty="0"/>
          </a:p>
          <a:p>
            <a:pPr marL="0" indent="0">
              <a:buFontTx/>
              <a:buNone/>
            </a:pPr>
            <a:r>
              <a:rPr lang="en-US" baseline="0" dirty="0"/>
              <a:t>4. Information is necessary for us to carry out our responsibilities to support SUNY’s objectives. Communication is the continual process of providing or sharing information with all relevant internal and external parties.</a:t>
            </a:r>
          </a:p>
          <a:p>
            <a:pPr marL="171450" indent="-171450">
              <a:buFontTx/>
              <a:buChar char="-"/>
            </a:pPr>
            <a:endParaRPr lang="en-US" baseline="0" dirty="0"/>
          </a:p>
          <a:p>
            <a:pPr marL="0" indent="0">
              <a:buFontTx/>
              <a:buNone/>
            </a:pPr>
            <a:r>
              <a:rPr lang="en-US" baseline="0" dirty="0"/>
              <a:t>5. And finally, Monitoring Activities are the actions taken to evaluate the effectiveness of internal controls to verify whether they are present and functioning properly. Any deficiencies in internal controls should be evaluated and communicated.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4</a:t>
            </a:fld>
            <a:endParaRPr lang="en-US"/>
          </a:p>
        </p:txBody>
      </p:sp>
    </p:spTree>
    <p:extLst>
      <p:ext uri="{BB962C8B-B14F-4D97-AF65-F5344CB8AC3E}">
        <p14:creationId xmlns:p14="http://schemas.microsoft.com/office/powerpoint/2010/main" val="27639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Rather than get into a complex explanation of an internal control framework, let’s simplify things. The best way to think of an internal control framework</a:t>
            </a:r>
            <a:r>
              <a:rPr lang="en-US" baseline="0" dirty="0"/>
              <a:t> is as a house</a:t>
            </a:r>
            <a:r>
              <a:rPr lang="en-US" dirty="0"/>
              <a:t>. The control environment is the foundation that the rest of the system is built on. It integrates </a:t>
            </a:r>
            <a:r>
              <a:rPr lang="en-US" baseline="0" dirty="0"/>
              <a:t>internal control and risk management into the company culture as well as </a:t>
            </a:r>
            <a:r>
              <a:rPr lang="en-US" dirty="0"/>
              <a:t>sets the tone and direction</a:t>
            </a:r>
            <a:r>
              <a:rPr lang="en-US" baseline="0" dirty="0"/>
              <a:t>. If a strong control environment exists, everyone from senior management to entry level employees work together to assess the risks their organization faces, collaborate to develop the right control activities to help mitigate these risks, provide accurate and complete information from the top down and bottom up, and continuously monitor these controls to ensure they are operating effectively. </a:t>
            </a:r>
          </a:p>
          <a:p>
            <a:endParaRPr lang="en-US" baseline="0" dirty="0"/>
          </a:p>
          <a:p>
            <a:r>
              <a:rPr lang="en-US" baseline="0" dirty="0"/>
              <a:t>However, when the control environment is not strong and effective, each layer of internal control begins to crumble, and you are left with a dysfunctional system that doesn’t work. That is why it is crucial to ensure management establishes and maintains an effective control environment.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0538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Here at SUNY, we have developed an Internal Control Program to address the requirements set forth by New York State law to help mitigate our highest risks.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 successful internal control program depends on the action of individuals, and the level of attention an organization and its people give to it. Simply including internal controls in policies and procedures does not ensure success. An internal control program is effective only when all employees and the surrounding environment work together. It requires full collaboration from everyone from senior managers to entry level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Our internal control program here at SUNY requires that each campus, including System Administration, establish a set of guidelines that outline the elements necessary for a successful program. Each campus is also responsible for designating an Internal Control Officer, who is responsible for executing the program and ensuring proper controls are in place. The Internal Control Officer is also responsible for evaluating the effectiveness of these controls and working with management to help address any weaknesses identified. They must also provide ongoing internal control training for all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Some of our campuses have an internal audit office that oversees independent reviews of various activities. If your campus does not have one, there is an Office of University Audit that is responsible for conducting audits at all campuses.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C2A6502-EEF5-4ABE-8183-4E5906979868}" type="slidenum">
              <a:rPr lang="en-US" smtClean="0"/>
              <a:pPr/>
              <a:t>6</a:t>
            </a:fld>
            <a:endParaRPr lang="en-US"/>
          </a:p>
        </p:txBody>
      </p:sp>
    </p:spTree>
    <p:extLst>
      <p:ext uri="{BB962C8B-B14F-4D97-AF65-F5344CB8AC3E}">
        <p14:creationId xmlns:p14="http://schemas.microsoft.com/office/powerpoint/2010/main" val="147214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So, to summarize, what role</a:t>
            </a:r>
            <a:r>
              <a:rPr lang="en-US" sz="1200" kern="1200" baseline="0" dirty="0">
                <a:solidFill>
                  <a:schemeClr val="tx1"/>
                </a:solidFill>
                <a:latin typeface="+mn-lt"/>
                <a:ea typeface="+mn-ea"/>
                <a:cs typeface="+mn-cs"/>
              </a:rPr>
              <a:t> does each of us play in all of this? A successful internal control program requires management’s commitment and support. However, everyone plays a part in maintaining an effective system of internal control. We all need to work together and collaborate in order to have a successful and effective internal control program.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7</a:t>
            </a:fld>
            <a:endParaRPr lang="en-US"/>
          </a:p>
        </p:txBody>
      </p:sp>
    </p:spTree>
    <p:extLst>
      <p:ext uri="{BB962C8B-B14F-4D97-AF65-F5344CB8AC3E}">
        <p14:creationId xmlns:p14="http://schemas.microsoft.com/office/powerpoint/2010/main" val="4257156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the presentation.</a:t>
            </a:r>
            <a:r>
              <a:rPr lang="en-US" baseline="0" dirty="0"/>
              <a:t> I hope you found it to be interesting, and that you now have a better understanding of internal controls. Thank you for doing your part in helping maintain SUNY’s Internal Control Program. If you have any questions or concerns relating to internal control or risk management, please contact your Internal Control Officer.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8</a:t>
            </a:fld>
            <a:endParaRPr lang="en-US"/>
          </a:p>
        </p:txBody>
      </p:sp>
    </p:spTree>
    <p:extLst>
      <p:ext uri="{BB962C8B-B14F-4D97-AF65-F5344CB8AC3E}">
        <p14:creationId xmlns:p14="http://schemas.microsoft.com/office/powerpoint/2010/main" val="323316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4C3B38-6E88-4543-BF40-C0969D918342}" type="datetime1">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86EC9-3D05-4D4E-B4DC-01297E1903F3}" type="datetime1">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204D0-EAA0-43CF-B76D-D13DE59813DB}" type="datetime1">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B2B01-DCBB-4D4E-AB36-F449A96BEECB}" type="datetime1">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8F195-1608-489B-BD6A-845D05665185}" type="datetime1">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AD995-D899-42D7-AE00-90BD4D23CB45}" type="datetime1">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0BE2C-0779-429C-817B-3162CD5E7AF7}" type="datetime1">
              <a:rPr lang="en-US" smtClean="0"/>
              <a:pPr/>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A2905-7821-4861-911C-FDA7A7CF0B35}" type="datetime1">
              <a:rPr lang="en-US" smtClean="0"/>
              <a:pPr/>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0711-3201-44B7-A82B-426405311583}" type="datetime1">
              <a:rPr lang="en-US" smtClean="0"/>
              <a:pPr/>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E81D5-B989-4F42-9BE4-A3E1552937FE}" type="datetime1">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B896A-E7CC-4DAF-9829-AAB848C26CF6}" type="datetime1">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AE12F6-6860-4078-B70C-224238F86AA0}" type="datetime1">
              <a:rPr lang="en-US" smtClean="0"/>
              <a:pPr/>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 y="-1"/>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3" y="2423160"/>
            <a:ext cx="5994398" cy="1200329"/>
          </a:xfrm>
          <a:prstGeom prst="rect">
            <a:avLst/>
          </a:prstGeom>
        </p:spPr>
        <p:txBody>
          <a:bodyPr wrap="square">
            <a:spAutoFit/>
          </a:bodyPr>
          <a:lstStyle/>
          <a:p>
            <a:r>
              <a:rPr lang="en-US" sz="3600" b="1" spc="-150" dirty="0">
                <a:solidFill>
                  <a:schemeClr val="bg1"/>
                </a:solidFill>
                <a:latin typeface="Arial" pitchFamily="34" charset="0"/>
                <a:cs typeface="Arial" pitchFamily="34" charset="0"/>
              </a:rPr>
              <a:t>Overview of Internal Controls</a:t>
            </a:r>
          </a:p>
        </p:txBody>
      </p:sp>
    </p:spTree>
    <p:extLst>
      <p:ext uri="{BB962C8B-B14F-4D97-AF65-F5344CB8AC3E}">
        <p14:creationId xmlns:p14="http://schemas.microsoft.com/office/powerpoint/2010/main" val="115354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05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21685" y="1038312"/>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9" name="Footer Placeholder 8"/>
          <p:cNvSpPr>
            <a:spLocks noGrp="1"/>
          </p:cNvSpPr>
          <p:nvPr>
            <p:ph type="ftr" sz="quarter" idx="11"/>
          </p:nvPr>
        </p:nvSpPr>
        <p:spPr>
          <a:xfrm>
            <a:off x="8713548" y="4736307"/>
            <a:ext cx="368808" cy="273844"/>
          </a:xfrm>
        </p:spPr>
        <p:txBody>
          <a:bodyPr/>
          <a:lstStyle/>
          <a:p>
            <a:r>
              <a:rPr lang="en-US" dirty="0"/>
              <a:t>2</a:t>
            </a:r>
          </a:p>
        </p:txBody>
      </p:sp>
      <p:sp>
        <p:nvSpPr>
          <p:cNvPr id="10" name="Rectangle 9"/>
          <p:cNvSpPr/>
          <p:nvPr/>
        </p:nvSpPr>
        <p:spPr>
          <a:xfrm>
            <a:off x="1919789" y="176568"/>
            <a:ext cx="5304419" cy="1323439"/>
          </a:xfrm>
          <a:prstGeom prst="rect">
            <a:avLst/>
          </a:prstGeom>
        </p:spPr>
        <p:txBody>
          <a:bodyPr wrap="square">
            <a:spAutoFit/>
          </a:bodyPr>
          <a:lstStyle/>
          <a:p>
            <a:pPr algn="ctr"/>
            <a:r>
              <a:rPr lang="en-US" sz="4000" b="1" dirty="0">
                <a:solidFill>
                  <a:schemeClr val="tx2"/>
                </a:solidFill>
                <a:latin typeface="Arial" pitchFamily="34" charset="0"/>
                <a:cs typeface="Arial" pitchFamily="34" charset="0"/>
              </a:rPr>
              <a:t>What are Internal Controls?</a:t>
            </a:r>
          </a:p>
        </p:txBody>
      </p:sp>
      <p:sp>
        <p:nvSpPr>
          <p:cNvPr id="6" name="TextBox 5"/>
          <p:cNvSpPr txBox="1"/>
          <p:nvPr/>
        </p:nvSpPr>
        <p:spPr>
          <a:xfrm>
            <a:off x="553266" y="1753474"/>
            <a:ext cx="2157984" cy="369332"/>
          </a:xfrm>
          <a:prstGeom prst="rect">
            <a:avLst/>
          </a:prstGeom>
          <a:solidFill>
            <a:schemeClr val="accent6"/>
          </a:solidFill>
        </p:spPr>
        <p:txBody>
          <a:bodyPr wrap="square" rtlCol="0">
            <a:spAutoFit/>
          </a:bodyPr>
          <a:lstStyle/>
          <a:p>
            <a:pPr algn="ctr"/>
            <a:r>
              <a:rPr lang="en-US" dirty="0"/>
              <a:t>Reduce Fraud</a:t>
            </a:r>
          </a:p>
        </p:txBody>
      </p:sp>
      <p:sp>
        <p:nvSpPr>
          <p:cNvPr id="16" name="TextBox 15"/>
          <p:cNvSpPr txBox="1"/>
          <p:nvPr/>
        </p:nvSpPr>
        <p:spPr>
          <a:xfrm>
            <a:off x="676656" y="2822670"/>
            <a:ext cx="2157984" cy="369332"/>
          </a:xfrm>
          <a:prstGeom prst="rect">
            <a:avLst/>
          </a:prstGeom>
          <a:solidFill>
            <a:schemeClr val="accent6"/>
          </a:solidFill>
        </p:spPr>
        <p:txBody>
          <a:bodyPr wrap="square" rtlCol="0">
            <a:spAutoFit/>
          </a:bodyPr>
          <a:lstStyle/>
          <a:p>
            <a:pPr algn="ctr"/>
            <a:r>
              <a:rPr lang="en-US" dirty="0"/>
              <a:t>Comply with Laws</a:t>
            </a:r>
          </a:p>
        </p:txBody>
      </p:sp>
      <p:sp>
        <p:nvSpPr>
          <p:cNvPr id="20" name="TextBox 19"/>
          <p:cNvSpPr txBox="1"/>
          <p:nvPr/>
        </p:nvSpPr>
        <p:spPr>
          <a:xfrm>
            <a:off x="3474720" y="1609459"/>
            <a:ext cx="2157984" cy="369332"/>
          </a:xfrm>
          <a:prstGeom prst="rect">
            <a:avLst/>
          </a:prstGeom>
          <a:solidFill>
            <a:schemeClr val="accent6"/>
          </a:solidFill>
        </p:spPr>
        <p:txBody>
          <a:bodyPr wrap="square" rtlCol="0">
            <a:spAutoFit/>
          </a:bodyPr>
          <a:lstStyle/>
          <a:p>
            <a:pPr algn="ctr"/>
            <a:r>
              <a:rPr lang="en-US" dirty="0"/>
              <a:t>Effective Operations</a:t>
            </a:r>
          </a:p>
        </p:txBody>
      </p:sp>
      <p:sp>
        <p:nvSpPr>
          <p:cNvPr id="22" name="TextBox 21"/>
          <p:cNvSpPr txBox="1"/>
          <p:nvPr/>
        </p:nvSpPr>
        <p:spPr>
          <a:xfrm>
            <a:off x="6309360" y="1684643"/>
            <a:ext cx="2157984" cy="369332"/>
          </a:xfrm>
          <a:prstGeom prst="rect">
            <a:avLst/>
          </a:prstGeom>
          <a:solidFill>
            <a:schemeClr val="accent6"/>
          </a:solidFill>
        </p:spPr>
        <p:txBody>
          <a:bodyPr wrap="square" rtlCol="0">
            <a:spAutoFit/>
          </a:bodyPr>
          <a:lstStyle/>
          <a:p>
            <a:pPr algn="ctr"/>
            <a:r>
              <a:rPr lang="en-US" dirty="0"/>
              <a:t>Protect Resources</a:t>
            </a:r>
          </a:p>
        </p:txBody>
      </p:sp>
      <p:sp>
        <p:nvSpPr>
          <p:cNvPr id="23" name="TextBox 22"/>
          <p:cNvSpPr txBox="1"/>
          <p:nvPr/>
        </p:nvSpPr>
        <p:spPr>
          <a:xfrm>
            <a:off x="3493008" y="2497614"/>
            <a:ext cx="2157984" cy="1323439"/>
          </a:xfrm>
          <a:prstGeom prst="rect">
            <a:avLst/>
          </a:prstGeom>
          <a:solidFill>
            <a:schemeClr val="accent1"/>
          </a:solidFill>
        </p:spPr>
        <p:txBody>
          <a:bodyPr wrap="square" rtlCol="0">
            <a:spAutoFit/>
          </a:bodyPr>
          <a:lstStyle/>
          <a:p>
            <a:pPr algn="ctr"/>
            <a:r>
              <a:rPr lang="en-US" sz="4000" dirty="0"/>
              <a:t>Mitigate Risks</a:t>
            </a:r>
          </a:p>
        </p:txBody>
      </p:sp>
      <p:sp>
        <p:nvSpPr>
          <p:cNvPr id="24" name="TextBox 23"/>
          <p:cNvSpPr txBox="1"/>
          <p:nvPr/>
        </p:nvSpPr>
        <p:spPr>
          <a:xfrm>
            <a:off x="840797" y="4022039"/>
            <a:ext cx="2157984" cy="646331"/>
          </a:xfrm>
          <a:prstGeom prst="rect">
            <a:avLst/>
          </a:prstGeom>
          <a:solidFill>
            <a:schemeClr val="accent6"/>
          </a:solidFill>
        </p:spPr>
        <p:txBody>
          <a:bodyPr wrap="square" rtlCol="0">
            <a:spAutoFit/>
          </a:bodyPr>
          <a:lstStyle/>
          <a:p>
            <a:pPr algn="ctr"/>
            <a:r>
              <a:rPr lang="en-US" dirty="0"/>
              <a:t>Accurate and Timely Information</a:t>
            </a:r>
          </a:p>
        </p:txBody>
      </p:sp>
      <p:sp>
        <p:nvSpPr>
          <p:cNvPr id="25" name="TextBox 24"/>
          <p:cNvSpPr txBox="1"/>
          <p:nvPr/>
        </p:nvSpPr>
        <p:spPr>
          <a:xfrm>
            <a:off x="5819317" y="4130034"/>
            <a:ext cx="2353056" cy="369332"/>
          </a:xfrm>
          <a:prstGeom prst="rect">
            <a:avLst/>
          </a:prstGeom>
          <a:solidFill>
            <a:schemeClr val="accent6"/>
          </a:solidFill>
        </p:spPr>
        <p:txBody>
          <a:bodyPr wrap="square" rtlCol="0">
            <a:spAutoFit/>
          </a:bodyPr>
          <a:lstStyle/>
          <a:p>
            <a:pPr algn="ctr"/>
            <a:r>
              <a:rPr lang="en-US" dirty="0"/>
              <a:t>Establish Expectations</a:t>
            </a:r>
          </a:p>
        </p:txBody>
      </p:sp>
      <p:sp>
        <p:nvSpPr>
          <p:cNvPr id="26" name="TextBox 25"/>
          <p:cNvSpPr txBox="1"/>
          <p:nvPr/>
        </p:nvSpPr>
        <p:spPr>
          <a:xfrm>
            <a:off x="6309360" y="2829477"/>
            <a:ext cx="2157984" cy="369332"/>
          </a:xfrm>
          <a:prstGeom prst="rect">
            <a:avLst/>
          </a:prstGeom>
          <a:solidFill>
            <a:schemeClr val="accent6"/>
          </a:solidFill>
        </p:spPr>
        <p:txBody>
          <a:bodyPr wrap="square" rtlCol="0">
            <a:spAutoFit/>
          </a:bodyPr>
          <a:lstStyle/>
          <a:p>
            <a:pPr algn="ctr"/>
            <a:r>
              <a:rPr lang="en-US" dirty="0"/>
              <a:t>Protect SUNY</a:t>
            </a:r>
          </a:p>
        </p:txBody>
      </p:sp>
    </p:spTree>
    <p:extLst>
      <p:ext uri="{BB962C8B-B14F-4D97-AF65-F5344CB8AC3E}">
        <p14:creationId xmlns:p14="http://schemas.microsoft.com/office/powerpoint/2010/main" val="18689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heel(1)">
                                      <p:cBhvr>
                                        <p:cTn id="5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0"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8" name="Rectangle 7"/>
          <p:cNvSpPr/>
          <p:nvPr/>
        </p:nvSpPr>
        <p:spPr>
          <a:xfrm>
            <a:off x="1324281" y="398473"/>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Objectives of Internal Controls</a:t>
            </a:r>
          </a:p>
        </p:txBody>
      </p:sp>
      <p:graphicFrame>
        <p:nvGraphicFramePr>
          <p:cNvPr id="2" name="Diagram 1"/>
          <p:cNvGraphicFramePr/>
          <p:nvPr>
            <p:extLst>
              <p:ext uri="{D42A27DB-BD31-4B8C-83A1-F6EECF244321}">
                <p14:modId xmlns:p14="http://schemas.microsoft.com/office/powerpoint/2010/main" val="2220656633"/>
              </p:ext>
            </p:extLst>
          </p:nvPr>
        </p:nvGraphicFramePr>
        <p:xfrm>
          <a:off x="1017528" y="1390906"/>
          <a:ext cx="7108944" cy="31580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ooter Placeholder 8"/>
          <p:cNvSpPr txBox="1">
            <a:spLocks/>
          </p:cNvSpPr>
          <p:nvPr/>
        </p:nvSpPr>
        <p:spPr>
          <a:xfrm>
            <a:off x="8713548" y="4736307"/>
            <a:ext cx="368808"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7232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45C09C7-EA1A-45A1-AE4E-3D866F3057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10D991F-9C26-4CFA-AEBC-DC2C81D35AC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470CF5B6-D1F2-458C-8314-03396B6803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1AE684A0-6EC0-420A-ADC8-8A7CBF4B9C4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E8505A97-0021-4A75-B3E5-2212C3DA827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A79026E5-F5C2-47E3-9540-C8034AA3F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16" name="Rectangle 15"/>
          <p:cNvSpPr/>
          <p:nvPr/>
        </p:nvSpPr>
        <p:spPr>
          <a:xfrm>
            <a:off x="367393" y="87449"/>
            <a:ext cx="8531088" cy="1261884"/>
          </a:xfrm>
          <a:prstGeom prst="rect">
            <a:avLst/>
          </a:prstGeom>
        </p:spPr>
        <p:txBody>
          <a:bodyPr wrap="square">
            <a:spAutoFit/>
          </a:bodyPr>
          <a:lstStyle/>
          <a:p>
            <a:pPr algn="ctr"/>
            <a:r>
              <a:rPr lang="en-US" sz="3800" b="1" dirty="0">
                <a:solidFill>
                  <a:schemeClr val="tx2"/>
                </a:solidFill>
                <a:latin typeface="Arial" pitchFamily="34" charset="0"/>
                <a:cs typeface="Arial" pitchFamily="34" charset="0"/>
              </a:rPr>
              <a:t>Five Components of Internal Control</a:t>
            </a:r>
          </a:p>
        </p:txBody>
      </p:sp>
      <p:graphicFrame>
        <p:nvGraphicFramePr>
          <p:cNvPr id="8" name="Diagram 7"/>
          <p:cNvGraphicFramePr/>
          <p:nvPr>
            <p:extLst>
              <p:ext uri="{D42A27DB-BD31-4B8C-83A1-F6EECF244321}">
                <p14:modId xmlns:p14="http://schemas.microsoft.com/office/powerpoint/2010/main" val="887045145"/>
              </p:ext>
            </p:extLst>
          </p:nvPr>
        </p:nvGraphicFramePr>
        <p:xfrm>
          <a:off x="2013284" y="1503771"/>
          <a:ext cx="5117432" cy="3111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ooter Placeholder 8"/>
          <p:cNvSpPr txBox="1">
            <a:spLocks/>
          </p:cNvSpPr>
          <p:nvPr/>
        </p:nvSpPr>
        <p:spPr>
          <a:xfrm>
            <a:off x="8713548" y="4736307"/>
            <a:ext cx="368808"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5326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886B23EB-AF28-4DBB-9889-18FAE263F7D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A3521673-0885-40C0-A633-9E27649F939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9A2A3F76-AED1-4C26-811D-EB50832D2E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362C2F08-C99C-4CC6-BB1C-C07F7E3A86C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0C1E25EF-7DB5-4E58-A223-9565BDCF0BF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BA8B8D6B-EF50-4115-9EC2-7454E21A5F41}"/>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5409B884-68C6-4480-A226-D6DE76A9614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90555A7B-FD32-4CC4-B877-22E29FB783F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331D1A3B-8A44-48E9-8A10-C762084D6CC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1718FCE4-7F8C-47E5-B194-54F58BBE542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DD69B48C-5A0F-45C8-AA11-D6A4503A6D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21" name="Rectangle 20"/>
          <p:cNvSpPr/>
          <p:nvPr/>
        </p:nvSpPr>
        <p:spPr>
          <a:xfrm>
            <a:off x="3567793" y="4023526"/>
            <a:ext cx="2008414" cy="889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Control Environment</a:t>
            </a:r>
          </a:p>
        </p:txBody>
      </p:sp>
      <p:sp>
        <p:nvSpPr>
          <p:cNvPr id="22" name="Rectangle 21"/>
          <p:cNvSpPr/>
          <p:nvPr/>
        </p:nvSpPr>
        <p:spPr>
          <a:xfrm>
            <a:off x="3567793" y="3131576"/>
            <a:ext cx="2008414" cy="889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Risk Assessment</a:t>
            </a:r>
          </a:p>
        </p:txBody>
      </p:sp>
      <p:sp>
        <p:nvSpPr>
          <p:cNvPr id="23" name="Rectangle 22"/>
          <p:cNvSpPr/>
          <p:nvPr/>
        </p:nvSpPr>
        <p:spPr>
          <a:xfrm>
            <a:off x="3567793" y="2241669"/>
            <a:ext cx="2008414" cy="889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Control Activities</a:t>
            </a:r>
          </a:p>
        </p:txBody>
      </p:sp>
      <p:sp>
        <p:nvSpPr>
          <p:cNvPr id="24" name="Rectangle 23"/>
          <p:cNvSpPr/>
          <p:nvPr/>
        </p:nvSpPr>
        <p:spPr>
          <a:xfrm>
            <a:off x="3567793" y="1351762"/>
            <a:ext cx="2008414" cy="8899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Information and Communication </a:t>
            </a:r>
          </a:p>
        </p:txBody>
      </p:sp>
      <p:sp>
        <p:nvSpPr>
          <p:cNvPr id="25" name="Isosceles Triangle 24"/>
          <p:cNvSpPr/>
          <p:nvPr/>
        </p:nvSpPr>
        <p:spPr>
          <a:xfrm>
            <a:off x="3567793" y="37312"/>
            <a:ext cx="2008414" cy="131445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Monitoring Activities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148119"/>
            <a:ext cx="1741556" cy="196691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4719" y="2148119"/>
            <a:ext cx="1741556" cy="196691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738" y="2662353"/>
            <a:ext cx="1741556" cy="196691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78" y="165102"/>
            <a:ext cx="1817916" cy="181791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744" y="3594100"/>
            <a:ext cx="506324" cy="103516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6494" y="3594100"/>
            <a:ext cx="506324" cy="103516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2578" y="3594100"/>
            <a:ext cx="416793" cy="103516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348" y="715240"/>
            <a:ext cx="1903615" cy="1273043"/>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2036" y="702837"/>
            <a:ext cx="1903615" cy="1273043"/>
          </a:xfrm>
          <a:prstGeom prst="rect">
            <a:avLst/>
          </a:prstGeom>
        </p:spPr>
      </p:pic>
      <p:sp>
        <p:nvSpPr>
          <p:cNvPr id="19" name="Footer Placeholder 8"/>
          <p:cNvSpPr txBox="1">
            <a:spLocks/>
          </p:cNvSpPr>
          <p:nvPr/>
        </p:nvSpPr>
        <p:spPr>
          <a:xfrm>
            <a:off x="8713548" y="4736307"/>
            <a:ext cx="368808"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19195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5"/>
                                        </p:tgtEl>
                                      </p:cBhvr>
                                    </p:animEffect>
                                    <p:anim calcmode="lin" valueType="num">
                                      <p:cBhvr>
                                        <p:cTn id="7" dur="1000"/>
                                        <p:tgtEl>
                                          <p:spTgt spid="25"/>
                                        </p:tgtEl>
                                        <p:attrNameLst>
                                          <p:attrName>ppt_x</p:attrName>
                                        </p:attrNameLst>
                                      </p:cBhvr>
                                      <p:tavLst>
                                        <p:tav tm="0">
                                          <p:val>
                                            <p:strVal val="ppt_x"/>
                                          </p:val>
                                        </p:tav>
                                        <p:tav tm="100000">
                                          <p:val>
                                            <p:strVal val="ppt_x"/>
                                          </p:val>
                                        </p:tav>
                                      </p:tavLst>
                                    </p:anim>
                                    <p:anim calcmode="lin" valueType="num">
                                      <p:cBhvr>
                                        <p:cTn id="8" dur="1000"/>
                                        <p:tgtEl>
                                          <p:spTgt spid="25"/>
                                        </p:tgtEl>
                                        <p:attrNameLst>
                                          <p:attrName>ppt_y</p:attrName>
                                        </p:attrNameLst>
                                      </p:cBhvr>
                                      <p:tavLst>
                                        <p:tav tm="0">
                                          <p:val>
                                            <p:strVal val="ppt_y"/>
                                          </p:val>
                                        </p:tav>
                                        <p:tav tm="100000">
                                          <p:val>
                                            <p:strVal val="ppt_y+.1"/>
                                          </p:val>
                                        </p:tav>
                                      </p:tavLst>
                                    </p:anim>
                                    <p:set>
                                      <p:cBhvr>
                                        <p:cTn id="9" dur="1" fill="hold">
                                          <p:stCondLst>
                                            <p:cond delay="999"/>
                                          </p:stCondLst>
                                        </p:cTn>
                                        <p:tgtEl>
                                          <p:spTgt spid="2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24"/>
                                        </p:tgtEl>
                                      </p:cBhvr>
                                    </p:animEffect>
                                    <p:anim calcmode="lin" valueType="num">
                                      <p:cBhvr>
                                        <p:cTn id="14" dur="1000"/>
                                        <p:tgtEl>
                                          <p:spTgt spid="24"/>
                                        </p:tgtEl>
                                        <p:attrNameLst>
                                          <p:attrName>ppt_x</p:attrName>
                                        </p:attrNameLst>
                                      </p:cBhvr>
                                      <p:tavLst>
                                        <p:tav tm="0">
                                          <p:val>
                                            <p:strVal val="ppt_x"/>
                                          </p:val>
                                        </p:tav>
                                        <p:tav tm="100000">
                                          <p:val>
                                            <p:strVal val="ppt_x"/>
                                          </p:val>
                                        </p:tav>
                                      </p:tavLst>
                                    </p:anim>
                                    <p:anim calcmode="lin" valueType="num">
                                      <p:cBhvr>
                                        <p:cTn id="15" dur="1000"/>
                                        <p:tgtEl>
                                          <p:spTgt spid="24"/>
                                        </p:tgtEl>
                                        <p:attrNameLst>
                                          <p:attrName>ppt_y</p:attrName>
                                        </p:attrNameLst>
                                      </p:cBhvr>
                                      <p:tavLst>
                                        <p:tav tm="0">
                                          <p:val>
                                            <p:strVal val="ppt_y"/>
                                          </p:val>
                                        </p:tav>
                                        <p:tav tm="100000">
                                          <p:val>
                                            <p:strVal val="ppt_y+.1"/>
                                          </p:val>
                                        </p:tav>
                                      </p:tavLst>
                                    </p:anim>
                                    <p:set>
                                      <p:cBhvr>
                                        <p:cTn id="16" dur="1" fill="hold">
                                          <p:stCondLst>
                                            <p:cond delay="9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3"/>
                                        </p:tgtEl>
                                      </p:cBhvr>
                                    </p:animEffect>
                                    <p:anim calcmode="lin" valueType="num">
                                      <p:cBhvr>
                                        <p:cTn id="21" dur="1000"/>
                                        <p:tgtEl>
                                          <p:spTgt spid="23"/>
                                        </p:tgtEl>
                                        <p:attrNameLst>
                                          <p:attrName>ppt_x</p:attrName>
                                        </p:attrNameLst>
                                      </p:cBhvr>
                                      <p:tavLst>
                                        <p:tav tm="0">
                                          <p:val>
                                            <p:strVal val="ppt_x"/>
                                          </p:val>
                                        </p:tav>
                                        <p:tav tm="100000">
                                          <p:val>
                                            <p:strVal val="ppt_x"/>
                                          </p:val>
                                        </p:tav>
                                      </p:tavLst>
                                    </p:anim>
                                    <p:anim calcmode="lin" valueType="num">
                                      <p:cBhvr>
                                        <p:cTn id="22" dur="1000"/>
                                        <p:tgtEl>
                                          <p:spTgt spid="23"/>
                                        </p:tgtEl>
                                        <p:attrNameLst>
                                          <p:attrName>ppt_y</p:attrName>
                                        </p:attrNameLst>
                                      </p:cBhvr>
                                      <p:tavLst>
                                        <p:tav tm="0">
                                          <p:val>
                                            <p:strVal val="ppt_y"/>
                                          </p:val>
                                        </p:tav>
                                        <p:tav tm="100000">
                                          <p:val>
                                            <p:strVal val="ppt_y+.1"/>
                                          </p:val>
                                        </p:tav>
                                      </p:tavLst>
                                    </p:anim>
                                    <p:set>
                                      <p:cBhvr>
                                        <p:cTn id="23" dur="1" fill="hold">
                                          <p:stCondLst>
                                            <p:cond delay="999"/>
                                          </p:stCondLst>
                                        </p:cTn>
                                        <p:tgtEl>
                                          <p:spTgt spid="2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22"/>
                                        </p:tgtEl>
                                      </p:cBhvr>
                                    </p:animEffect>
                                    <p:anim calcmode="lin" valueType="num">
                                      <p:cBhvr>
                                        <p:cTn id="28" dur="1000"/>
                                        <p:tgtEl>
                                          <p:spTgt spid="22"/>
                                        </p:tgtEl>
                                        <p:attrNameLst>
                                          <p:attrName>ppt_x</p:attrName>
                                        </p:attrNameLst>
                                      </p:cBhvr>
                                      <p:tavLst>
                                        <p:tav tm="0">
                                          <p:val>
                                            <p:strVal val="ppt_x"/>
                                          </p:val>
                                        </p:tav>
                                        <p:tav tm="100000">
                                          <p:val>
                                            <p:strVal val="ppt_x"/>
                                          </p:val>
                                        </p:tav>
                                      </p:tavLst>
                                    </p:anim>
                                    <p:anim calcmode="lin" valueType="num">
                                      <p:cBhvr>
                                        <p:cTn id="29" dur="1000"/>
                                        <p:tgtEl>
                                          <p:spTgt spid="22"/>
                                        </p:tgtEl>
                                        <p:attrNameLst>
                                          <p:attrName>ppt_y</p:attrName>
                                        </p:attrNameLst>
                                      </p:cBhvr>
                                      <p:tavLst>
                                        <p:tav tm="0">
                                          <p:val>
                                            <p:strVal val="ppt_y"/>
                                          </p:val>
                                        </p:tav>
                                        <p:tav tm="100000">
                                          <p:val>
                                            <p:strVal val="ppt_y+.1"/>
                                          </p:val>
                                        </p:tav>
                                      </p:tavLst>
                                    </p:anim>
                                    <p:set>
                                      <p:cBhvr>
                                        <p:cTn id="30" dur="1" fill="hold">
                                          <p:stCondLst>
                                            <p:cond delay="9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grpId="0" nodeType="clickEffect">
                                  <p:stCondLst>
                                    <p:cond delay="0"/>
                                  </p:stCondLst>
                                  <p:childTnLst>
                                    <p:animMotion origin="layout" path="M 0 2.83951E-6 L 0 -0.25 " pathEditMode="relative" rAng="0" ptsTypes="AA">
                                      <p:cBhvr>
                                        <p:cTn id="34" dur="2000" fill="hold"/>
                                        <p:tgtEl>
                                          <p:spTgt spid="21"/>
                                        </p:tgtEl>
                                        <p:attrNameLst>
                                          <p:attrName>ppt_x</p:attrName>
                                          <p:attrName>ppt_y</p:attrName>
                                        </p:attrNameLst>
                                      </p:cBhvr>
                                      <p:rCtr x="0" y="-12500"/>
                                    </p:animMotion>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1000" tmFilter="0, 0; .2, .5; .8, .5; 1, 0"/>
                                        <p:tgtEl>
                                          <p:spTgt spid="21"/>
                                        </p:tgtEl>
                                      </p:cBhvr>
                                    </p:animEffect>
                                    <p:animScale>
                                      <p:cBhvr>
                                        <p:cTn id="39" dur="50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226720"/>
            <a:ext cx="1219200" cy="814387"/>
          </a:xfrm>
          <a:prstGeom prst="rect">
            <a:avLst/>
          </a:prstGeom>
          <a:noFill/>
          <a:ln w="9525">
            <a:noFill/>
            <a:miter lim="800000"/>
            <a:headEnd/>
            <a:tailEnd/>
          </a:ln>
        </p:spPr>
      </p:pic>
      <p:sp>
        <p:nvSpPr>
          <p:cNvPr id="2" name="Rectangle 1"/>
          <p:cNvSpPr/>
          <p:nvPr/>
        </p:nvSpPr>
        <p:spPr>
          <a:xfrm>
            <a:off x="550016" y="1390382"/>
            <a:ext cx="8277726" cy="1877437"/>
          </a:xfrm>
          <a:prstGeom prst="rect">
            <a:avLst/>
          </a:prstGeom>
        </p:spPr>
        <p:txBody>
          <a:bodyPr wrap="square">
            <a:spAutoFit/>
          </a:bodyPr>
          <a:lstStyle/>
          <a:p>
            <a:pPr algn="ctr"/>
            <a:r>
              <a:rPr lang="en-US" sz="2200" b="1" dirty="0">
                <a:latin typeface="Arial" pitchFamily="34" charset="0"/>
                <a:cs typeface="Arial" pitchFamily="34" charset="0"/>
              </a:rPr>
              <a:t>Required by the New York State Governmental Accountability, Audit and Internal Control Act of 1987</a:t>
            </a:r>
          </a:p>
          <a:p>
            <a:pPr algn="ctr">
              <a:buFont typeface="Arial" pitchFamily="34" charset="0"/>
              <a:buChar char="•"/>
            </a:pPr>
            <a:endParaRPr lang="en-US" dirty="0">
              <a:latin typeface="Arial" pitchFamily="34" charset="0"/>
              <a:cs typeface="Arial" pitchFamily="34" charset="0"/>
            </a:endParaRPr>
          </a:p>
          <a:p>
            <a:pPr algn="ctr"/>
            <a:r>
              <a:rPr lang="en-US" dirty="0">
                <a:latin typeface="Arial" pitchFamily="34" charset="0"/>
                <a:cs typeface="Arial" pitchFamily="34" charset="0"/>
              </a:rPr>
              <a:t>Requirements of the Act: </a:t>
            </a:r>
          </a:p>
          <a:p>
            <a:pPr lvl="1">
              <a:buFont typeface="Arial" pitchFamily="34" charset="0"/>
              <a:buChar char="•"/>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8" name="Rectangle 7"/>
          <p:cNvSpPr/>
          <p:nvPr/>
        </p:nvSpPr>
        <p:spPr>
          <a:xfrm>
            <a:off x="721895" y="284143"/>
            <a:ext cx="7481519"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SUNY’s Internal Control Program</a:t>
            </a:r>
          </a:p>
        </p:txBody>
      </p:sp>
      <p:graphicFrame>
        <p:nvGraphicFramePr>
          <p:cNvPr id="5" name="Diagram 4"/>
          <p:cNvGraphicFramePr/>
          <p:nvPr>
            <p:extLst>
              <p:ext uri="{D42A27DB-BD31-4B8C-83A1-F6EECF244321}">
                <p14:modId xmlns:p14="http://schemas.microsoft.com/office/powerpoint/2010/main" val="1716185627"/>
              </p:ext>
            </p:extLst>
          </p:nvPr>
        </p:nvGraphicFramePr>
        <p:xfrm>
          <a:off x="1924321" y="2877843"/>
          <a:ext cx="5529116" cy="1889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Footer Placeholder 8"/>
          <p:cNvSpPr txBox="1">
            <a:spLocks/>
          </p:cNvSpPr>
          <p:nvPr/>
        </p:nvSpPr>
        <p:spPr>
          <a:xfrm>
            <a:off x="8713548" y="4736307"/>
            <a:ext cx="368808"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6</a:t>
            </a:r>
          </a:p>
        </p:txBody>
      </p:sp>
    </p:spTree>
    <p:extLst>
      <p:ext uri="{BB962C8B-B14F-4D97-AF65-F5344CB8AC3E}">
        <p14:creationId xmlns:p14="http://schemas.microsoft.com/office/powerpoint/2010/main" val="119279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1"/>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6" name="Rectangle 5"/>
          <p:cNvSpPr/>
          <p:nvPr/>
        </p:nvSpPr>
        <p:spPr>
          <a:xfrm>
            <a:off x="1324281" y="398473"/>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Who is Responsible</a:t>
            </a:r>
          </a:p>
        </p:txBody>
      </p:sp>
      <p:sp>
        <p:nvSpPr>
          <p:cNvPr id="8" name="Rectangle 7"/>
          <p:cNvSpPr/>
          <p:nvPr/>
        </p:nvSpPr>
        <p:spPr>
          <a:xfrm>
            <a:off x="550016" y="1435131"/>
            <a:ext cx="8277726" cy="1692771"/>
          </a:xfrm>
          <a:prstGeom prst="rect">
            <a:avLst/>
          </a:prstGeom>
        </p:spPr>
        <p:txBody>
          <a:bodyPr wrap="square">
            <a:spAutoFit/>
          </a:bodyPr>
          <a:lstStyle/>
          <a:p>
            <a:pPr algn="ctr"/>
            <a:r>
              <a:rPr lang="en-US" sz="6800" b="1" dirty="0">
                <a:solidFill>
                  <a:srgbClr val="FF0000"/>
                </a:solidFill>
                <a:latin typeface="Arial" pitchFamily="34" charset="0"/>
                <a:cs typeface="Arial" pitchFamily="34" charset="0"/>
              </a:rPr>
              <a:t>EVERYONE</a:t>
            </a:r>
            <a:endParaRPr lang="en-US" sz="6800" dirty="0">
              <a:solidFill>
                <a:srgbClr val="FF0000"/>
              </a:solidFill>
              <a:latin typeface="Arial" pitchFamily="34" charset="0"/>
              <a:cs typeface="Arial" pitchFamily="34" charset="0"/>
            </a:endParaRPr>
          </a:p>
          <a:p>
            <a:pPr lvl="1">
              <a:buFont typeface="Arial" pitchFamily="34" charset="0"/>
              <a:buChar char="•"/>
            </a:pPr>
            <a:endParaRPr lang="en-US" dirty="0">
              <a:latin typeface="Arial" pitchFamily="34" charset="0"/>
              <a:cs typeface="Arial" pitchFamily="34" charset="0"/>
            </a:endParaRPr>
          </a:p>
          <a:p>
            <a:endParaRPr lang="en-US" dirty="0">
              <a:latin typeface="Arial" pitchFamily="34" charset="0"/>
              <a:cs typeface="Arial" pitchFamily="34" charset="0"/>
            </a:endParaRPr>
          </a:p>
        </p:txBody>
      </p:sp>
      <p:pic>
        <p:nvPicPr>
          <p:cNvPr id="2050" name="Picture 2" descr="http://woozworld-news.s3.amazonaws.com/community/friends_carto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558" y="2914830"/>
            <a:ext cx="4982641" cy="175003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8"/>
          <p:cNvSpPr txBox="1">
            <a:spLocks/>
          </p:cNvSpPr>
          <p:nvPr/>
        </p:nvSpPr>
        <p:spPr>
          <a:xfrm>
            <a:off x="8713548" y="4736307"/>
            <a:ext cx="368808"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7</a:t>
            </a:r>
          </a:p>
        </p:txBody>
      </p:sp>
    </p:spTree>
    <p:extLst>
      <p:ext uri="{BB962C8B-B14F-4D97-AF65-F5344CB8AC3E}">
        <p14:creationId xmlns:p14="http://schemas.microsoft.com/office/powerpoint/2010/main" val="34015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endParaRPr lang="en-US" sz="3600" dirty="0">
              <a:solidFill>
                <a:prstClr val="white"/>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3048000" y="2174409"/>
            <a:ext cx="3047999" cy="707886"/>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Thank You!</a:t>
            </a:r>
          </a:p>
        </p:txBody>
      </p:sp>
      <p:sp>
        <p:nvSpPr>
          <p:cNvPr id="3" name="TextBox 2"/>
          <p:cNvSpPr txBox="1"/>
          <p:nvPr/>
        </p:nvSpPr>
        <p:spPr>
          <a:xfrm>
            <a:off x="0" y="4661867"/>
            <a:ext cx="4963886" cy="246221"/>
          </a:xfrm>
          <a:prstGeom prst="rect">
            <a:avLst/>
          </a:prstGeom>
          <a:noFill/>
        </p:spPr>
        <p:txBody>
          <a:bodyPr wrap="square" rtlCol="0">
            <a:spAutoFit/>
          </a:bodyPr>
          <a:lstStyle/>
          <a:p>
            <a:r>
              <a:rPr lang="en-US" sz="1000" dirty="0">
                <a:solidFill>
                  <a:schemeClr val="bg1"/>
                </a:solidFill>
              </a:rPr>
              <a:t>Created by the Office of the University Controller, SUNY System Administration</a:t>
            </a:r>
          </a:p>
        </p:txBody>
      </p:sp>
    </p:spTree>
    <p:extLst>
      <p:ext uri="{BB962C8B-B14F-4D97-AF65-F5344CB8AC3E}">
        <p14:creationId xmlns:p14="http://schemas.microsoft.com/office/powerpoint/2010/main" val="2195801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75DA4917F83C46B7BEEF71FFCC0EC8" ma:contentTypeVersion="0" ma:contentTypeDescription="Create a new document." ma:contentTypeScope="" ma:versionID="a5384fe51b3ae60ef9b06632aeaa31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1B180-810B-46D4-B857-4FFD0A0C2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9CE53A-921C-42C7-AC23-7289F0A456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B292517-C3F9-4D16-A790-A14DF6493D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24193</TotalTime>
  <Words>1455</Words>
  <Application>Microsoft Office PowerPoint</Application>
  <PresentationFormat>On-screen Show (16:9)</PresentationFormat>
  <Paragraphs>116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Jody Maroney</cp:lastModifiedBy>
  <cp:revision>891</cp:revision>
  <cp:lastPrinted>2016-06-10T19:36:37Z</cp:lastPrinted>
  <dcterms:created xsi:type="dcterms:W3CDTF">2013-01-08T18:33:12Z</dcterms:created>
  <dcterms:modified xsi:type="dcterms:W3CDTF">2024-11-22T11:53:06Z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0x0101006B75DA4917F83C46B7BEEF71FFCC0EC8</vt:lpwstr>
  </property>
</Properties>
</file>